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4" r:id="rId2"/>
    <p:sldId id="305" r:id="rId3"/>
    <p:sldId id="306" r:id="rId4"/>
    <p:sldId id="309" r:id="rId5"/>
    <p:sldId id="308" r:id="rId6"/>
    <p:sldId id="307" r:id="rId7"/>
    <p:sldId id="310" r:id="rId8"/>
    <p:sldId id="312" r:id="rId9"/>
    <p:sldId id="311" r:id="rId10"/>
    <p:sldId id="313" r:id="rId11"/>
    <p:sldId id="314" r:id="rId12"/>
    <p:sldId id="315" r:id="rId13"/>
    <p:sldId id="317" r:id="rId14"/>
    <p:sldId id="316" r:id="rId15"/>
    <p:sldId id="318" r:id="rId16"/>
    <p:sldId id="32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9" autoAdjust="0"/>
    <p:restoredTop sz="94660"/>
  </p:normalViewPr>
  <p:slideViewPr>
    <p:cSldViewPr>
      <p:cViewPr varScale="1">
        <p:scale>
          <a:sx n="105" d="100"/>
          <a:sy n="105" d="100"/>
        </p:scale>
        <p:origin x="138" y="162"/>
      </p:cViewPr>
      <p:guideLst>
        <p:guide orient="horz" pos="2160"/>
        <p:guide pos="3840"/>
      </p:guideLst>
    </p:cSldViewPr>
  </p:slideViewPr>
  <p:notesTextViewPr>
    <p:cViewPr>
      <p:scale>
        <a:sx n="1" d="1"/>
        <a:sy n="1" d="1"/>
      </p:scale>
      <p:origin x="0" y="0"/>
    </p:cViewPr>
  </p:notesTextViewPr>
  <p:notesViewPr>
    <p:cSldViewPr>
      <p:cViewPr varScale="1">
        <p:scale>
          <a:sx n="79" d="100"/>
          <a:sy n="79" d="100"/>
        </p:scale>
        <p:origin x="-1998" y="-96"/>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F9FECB-3A89-456B-B66F-A0EA803ED55B}" type="datetimeFigureOut">
              <a:rPr lang="en-US" smtClean="0"/>
              <a:pPr/>
              <a:t>7/12/2015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E5BDB63-88AC-43C7-B1E7-AAF6C231896B}" type="slidenum">
              <a:rPr lang="en-US" smtClean="0"/>
              <a:pPr/>
              <a:t>‹#›</a:t>
            </a:fld>
            <a:endParaRPr lang="en-US"/>
          </a:p>
        </p:txBody>
      </p:sp>
    </p:spTree>
    <p:extLst>
      <p:ext uri="{BB962C8B-B14F-4D97-AF65-F5344CB8AC3E}">
        <p14:creationId xmlns:p14="http://schemas.microsoft.com/office/powerpoint/2010/main" val="199034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162D58-5E21-4E99-AFB3-2290E7E8BC3D}" type="datetimeFigureOut">
              <a:rPr lang="en-US" smtClean="0"/>
              <a:pPr/>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65781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62D58-5E21-4E99-AFB3-2290E7E8BC3D}" type="datetimeFigureOut">
              <a:rPr lang="en-US" smtClean="0"/>
              <a:pPr/>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42659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62D58-5E21-4E99-AFB3-2290E7E8BC3D}" type="datetimeFigureOut">
              <a:rPr lang="en-US" smtClean="0"/>
              <a:pPr/>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287890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62D58-5E21-4E99-AFB3-2290E7E8BC3D}" type="datetimeFigureOut">
              <a:rPr lang="en-US" smtClean="0"/>
              <a:pPr/>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2894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62D58-5E21-4E99-AFB3-2290E7E8BC3D}" type="datetimeFigureOut">
              <a:rPr lang="en-US" smtClean="0"/>
              <a:pPr/>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15840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162D58-5E21-4E99-AFB3-2290E7E8BC3D}" type="datetimeFigureOut">
              <a:rPr lang="en-US" smtClean="0"/>
              <a:pPr/>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366477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162D58-5E21-4E99-AFB3-2290E7E8BC3D}" type="datetimeFigureOut">
              <a:rPr lang="en-US" smtClean="0"/>
              <a:pPr/>
              <a:t>7/12/2015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52254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62D58-5E21-4E99-AFB3-2290E7E8BC3D}" type="datetimeFigureOut">
              <a:rPr lang="en-US" smtClean="0"/>
              <a:pPr/>
              <a:t>7/12/2015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186166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62D58-5E21-4E99-AFB3-2290E7E8BC3D}" type="datetimeFigureOut">
              <a:rPr lang="en-US" smtClean="0"/>
              <a:pPr/>
              <a:t>7/12/2015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14565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62D58-5E21-4E99-AFB3-2290E7E8BC3D}" type="datetimeFigureOut">
              <a:rPr lang="en-US" smtClean="0"/>
              <a:pPr/>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74847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62D58-5E21-4E99-AFB3-2290E7E8BC3D}" type="datetimeFigureOut">
              <a:rPr lang="en-US" smtClean="0"/>
              <a:pPr/>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D1DE-454A-4CDE-8DF1-8A515B7ADEAF}" type="slidenum">
              <a:rPr lang="en-US" smtClean="0"/>
              <a:pPr/>
              <a:t>‹#›</a:t>
            </a:fld>
            <a:endParaRPr lang="en-US"/>
          </a:p>
        </p:txBody>
      </p:sp>
    </p:spTree>
    <p:extLst>
      <p:ext uri="{BB962C8B-B14F-4D97-AF65-F5344CB8AC3E}">
        <p14:creationId xmlns:p14="http://schemas.microsoft.com/office/powerpoint/2010/main" val="121715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62D58-5E21-4E99-AFB3-2290E7E8BC3D}" type="datetimeFigureOut">
              <a:rPr lang="en-US" smtClean="0"/>
              <a:pPr/>
              <a:t>7/12/2015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D1DE-454A-4CDE-8DF1-8A515B7ADEAF}" type="slidenum">
              <a:rPr lang="en-US" smtClean="0"/>
              <a:pPr/>
              <a:t>‹#›</a:t>
            </a:fld>
            <a:endParaRPr lang="en-US"/>
          </a:p>
        </p:txBody>
      </p:sp>
    </p:spTree>
    <p:extLst>
      <p:ext uri="{BB962C8B-B14F-4D97-AF65-F5344CB8AC3E}">
        <p14:creationId xmlns:p14="http://schemas.microsoft.com/office/powerpoint/2010/main" val="1865773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23335"/>
          <a:stretch/>
        </p:blipFill>
        <p:spPr>
          <a:xfrm>
            <a:off x="0" y="1600199"/>
            <a:ext cx="12192000" cy="5258097"/>
          </a:xfrm>
          <a:prstGeom prst="rect">
            <a:avLst/>
          </a:prstGeom>
        </p:spPr>
      </p:pic>
      <p:sp>
        <p:nvSpPr>
          <p:cNvPr id="6" name="TextBox 5"/>
          <p:cNvSpPr txBox="1"/>
          <p:nvPr/>
        </p:nvSpPr>
        <p:spPr>
          <a:xfrm>
            <a:off x="3352800" y="2371289"/>
            <a:ext cx="5172442" cy="3754874"/>
          </a:xfrm>
          <a:prstGeom prst="rect">
            <a:avLst/>
          </a:prstGeom>
          <a:noFill/>
          <a:ln>
            <a:noFill/>
          </a:ln>
        </p:spPr>
        <p:txBody>
          <a:bodyPr wrap="none" rtlCol="0">
            <a:spAutoFit/>
          </a:bodyPr>
          <a:lstStyle/>
          <a:p>
            <a:r>
              <a:rPr lang="en-US" sz="5400" dirty="0">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VACUUM 101</a:t>
            </a:r>
          </a:p>
          <a:p>
            <a:endParaRPr lang="en-US" sz="3200" dirty="0">
              <a:solidFill>
                <a:schemeClr val="tx1">
                  <a:lumMod val="75000"/>
                  <a:lumOff val="25000"/>
                </a:schemeClr>
              </a:solidFill>
              <a:latin typeface="Arial Black" panose="020B0A04020102020204" pitchFamily="34" charset="0"/>
            </a:endParaRPr>
          </a:p>
          <a:p>
            <a:pPr algn="ctr"/>
            <a:r>
              <a:rPr lang="en-US" sz="32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32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32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200" dirty="0">
                <a:solidFill>
                  <a:schemeClr val="bg1"/>
                </a:solidFill>
                <a:effectLst>
                  <a:outerShdw blurRad="38100" dist="38100" dir="2700000" algn="tl">
                    <a:srgbClr val="000000">
                      <a:alpha val="43137"/>
                    </a:srgbClr>
                  </a:outerShdw>
                </a:effectLst>
                <a:latin typeface="Arial Black" panose="020B0A04020102020204" pitchFamily="34" charset="0"/>
              </a:rPr>
              <a:t>Vacuum Basics</a:t>
            </a:r>
          </a:p>
          <a:p>
            <a:endParaRPr lang="en-US" sz="4400" dirty="0">
              <a:latin typeface="Arial Black" panose="020B0A04020102020204" pitchFamily="34" charset="0"/>
            </a:endParaRPr>
          </a:p>
          <a:p>
            <a:endParaRPr lang="en-US" sz="4400" dirty="0">
              <a:latin typeface="Arial Black" panose="020B0A04020102020204" pitchFamily="34" charset="0"/>
            </a:endParaRPr>
          </a:p>
        </p:txBody>
      </p:sp>
      <p:pic>
        <p:nvPicPr>
          <p:cNvPr id="7" name="Picture 6"/>
          <p:cNvPicPr>
            <a:picLocks noChangeAspect="1"/>
          </p:cNvPicPr>
          <p:nvPr/>
        </p:nvPicPr>
        <p:blipFill>
          <a:blip r:embed="rId3"/>
          <a:stretch>
            <a:fillRect/>
          </a:stretch>
        </p:blipFill>
        <p:spPr>
          <a:xfrm>
            <a:off x="381000" y="230188"/>
            <a:ext cx="5095238" cy="1333333"/>
          </a:xfrm>
          <a:prstGeom prst="rect">
            <a:avLst/>
          </a:prstGeom>
        </p:spPr>
      </p:pic>
    </p:spTree>
    <p:extLst>
      <p:ext uri="{BB962C8B-B14F-4D97-AF65-F5344CB8AC3E}">
        <p14:creationId xmlns:p14="http://schemas.microsoft.com/office/powerpoint/2010/main" val="181526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9" name="Rectangle 8"/>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Content Placeholder 2"/>
          <p:cNvSpPr txBox="1">
            <a:spLocks/>
          </p:cNvSpPr>
          <p:nvPr/>
        </p:nvSpPr>
        <p:spPr>
          <a:xfrm>
            <a:off x="703908" y="2490156"/>
            <a:ext cx="8066031" cy="126143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     Atmospheric pressure is measured with a </a:t>
            </a:r>
            <a:r>
              <a:rPr lang="en-US" sz="2000" b="1" dirty="0">
                <a:latin typeface="Arial" panose="020B0604020202020204" pitchFamily="34" charset="0"/>
                <a:cs typeface="Arial" panose="020B0604020202020204" pitchFamily="34" charset="0"/>
              </a:rPr>
              <a:t>barometer </a:t>
            </a:r>
          </a:p>
          <a:p>
            <a:pPr marL="625475" lvl="1" indent="0">
              <a:buNone/>
            </a:pPr>
            <a:r>
              <a:rPr lang="en-US" sz="1800" dirty="0">
                <a:latin typeface="Arial" panose="020B0604020202020204" pitchFamily="34" charset="0"/>
                <a:cs typeface="Arial" panose="020B0604020202020204" pitchFamily="34" charset="0"/>
              </a:rPr>
              <a:t>Air pushes down on a Mercury (Hg) pool </a:t>
            </a:r>
          </a:p>
          <a:p>
            <a:pPr marL="625475" lvl="1" indent="0">
              <a:buNone/>
            </a:pPr>
            <a:r>
              <a:rPr lang="en-US" sz="1800" dirty="0">
                <a:latin typeface="Arial" panose="020B0604020202020204" pitchFamily="34" charset="0"/>
                <a:cs typeface="Arial" panose="020B0604020202020204" pitchFamily="34" charset="0"/>
              </a:rPr>
              <a:t>Pushing the mercury (Hg) up a glass tube </a:t>
            </a:r>
          </a:p>
          <a:p>
            <a:pPr marL="625475" lvl="1" indent="0">
              <a:buNone/>
            </a:pPr>
            <a:r>
              <a:rPr lang="en-US" sz="1800" dirty="0">
                <a:latin typeface="Arial" panose="020B0604020202020204" pitchFamily="34" charset="0"/>
                <a:cs typeface="Arial" panose="020B0604020202020204" pitchFamily="34" charset="0"/>
              </a:rPr>
              <a:t>This mercury rises to 29.92” at sea level</a:t>
            </a:r>
          </a:p>
          <a:p>
            <a:pPr marL="445770" lvl="1" indent="0">
              <a:buNone/>
            </a:pPr>
            <a:endParaRPr lang="en-US" sz="2400" dirty="0"/>
          </a:p>
        </p:txBody>
      </p:sp>
      <p:sp>
        <p:nvSpPr>
          <p:cNvPr id="8" name="TextBox 7"/>
          <p:cNvSpPr txBox="1"/>
          <p:nvPr/>
        </p:nvSpPr>
        <p:spPr>
          <a:xfrm>
            <a:off x="990600" y="1717944"/>
            <a:ext cx="3918317" cy="461665"/>
          </a:xfrm>
          <a:prstGeom prst="rect">
            <a:avLst/>
          </a:prstGeom>
          <a:noFill/>
        </p:spPr>
        <p:txBody>
          <a:bodyPr wrap="none" rtlCol="0">
            <a:spAutoFit/>
          </a:bodyPr>
          <a:lstStyle/>
          <a:p>
            <a:r>
              <a:rPr lang="en-US" sz="2400" b="1" dirty="0">
                <a:latin typeface="Arial Black" panose="020B0A04020102020204" pitchFamily="34" charset="0"/>
              </a:rPr>
              <a:t>Atmospheric Pressure</a:t>
            </a:r>
            <a:endParaRPr lang="en-US" sz="2400" b="1" dirty="0">
              <a:latin typeface="Arial Black" panose="020B0A04020102020204" pitchFamily="34" charset="0"/>
            </a:endParaRPr>
          </a:p>
        </p:txBody>
      </p:sp>
      <p:sp>
        <p:nvSpPr>
          <p:cNvPr id="10" name="Rectangle 9"/>
          <p:cNvSpPr/>
          <p:nvPr/>
        </p:nvSpPr>
        <p:spPr>
          <a:xfrm>
            <a:off x="990600" y="4022405"/>
            <a:ext cx="7620000" cy="1754326"/>
          </a:xfrm>
          <a:prstGeom prst="rect">
            <a:avLst/>
          </a:prstGeom>
        </p:spPr>
        <p:txBody>
          <a:bodyPr wrap="square">
            <a:spAutoFit/>
          </a:bodyPr>
          <a:lstStyle/>
          <a:p>
            <a:pPr marL="0" lvl="1"/>
            <a:r>
              <a:rPr lang="en-US" dirty="0">
                <a:latin typeface="Arial" panose="020B0604020202020204" pitchFamily="34" charset="0"/>
                <a:cs typeface="Arial" panose="020B0604020202020204" pitchFamily="34" charset="0"/>
              </a:rPr>
              <a:t>29.92 </a:t>
            </a:r>
            <a:r>
              <a:rPr lang="en-US" dirty="0">
                <a:latin typeface="Arial" panose="020B0604020202020204" pitchFamily="34" charset="0"/>
                <a:cs typeface="Arial" panose="020B0604020202020204" pitchFamily="34" charset="0"/>
              </a:rPr>
              <a:t>in Hg abs can also be referred to the following:</a:t>
            </a: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1 atmosphere (1 </a:t>
            </a:r>
            <a:r>
              <a:rPr lang="en-US" dirty="0" err="1">
                <a:latin typeface="Arial" panose="020B0604020202020204" pitchFamily="34" charset="0"/>
                <a:cs typeface="Arial" panose="020B0604020202020204" pitchFamily="34" charset="0"/>
              </a:rPr>
              <a:t>atm</a:t>
            </a:r>
            <a:r>
              <a:rPr lang="en-US"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760.0 mm Hg </a:t>
            </a:r>
            <a:r>
              <a:rPr lang="en-US" dirty="0">
                <a:latin typeface="Arial" panose="020B0604020202020204" pitchFamily="34" charset="0"/>
                <a:cs typeface="Arial" panose="020B0604020202020204" pitchFamily="34" charset="0"/>
              </a:rPr>
              <a:t>abs</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101.3 </a:t>
            </a:r>
            <a:r>
              <a:rPr lang="en-US" dirty="0" err="1">
                <a:latin typeface="Arial" panose="020B0604020202020204" pitchFamily="34" charset="0"/>
                <a:cs typeface="Arial" panose="020B0604020202020204" pitchFamily="34" charset="0"/>
              </a:rPr>
              <a:t>kPa</a:t>
            </a:r>
            <a:r>
              <a:rPr lang="en-US"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1013 mbar</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14.7 </a:t>
            </a:r>
            <a:r>
              <a:rPr lang="en-US" dirty="0" err="1">
                <a:latin typeface="Arial" panose="020B0604020202020204" pitchFamily="34" charset="0"/>
                <a:cs typeface="Arial" panose="020B0604020202020204" pitchFamily="34" charset="0"/>
              </a:rPr>
              <a:t>psia</a:t>
            </a:r>
            <a:r>
              <a:rPr lang="en-US"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58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500"/>
                                        <p:tgtEl>
                                          <p:spTgt spid="10">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fade">
                                      <p:cBhvr>
                                        <p:cTn id="38" dur="500"/>
                                        <p:tgtEl>
                                          <p:spTgt spid="10">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fade">
                                      <p:cBhvr>
                                        <p:cTn id="41" dur="500"/>
                                        <p:tgtEl>
                                          <p:spTgt spid="10">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xEl>
                                              <p:pRg st="4" end="4"/>
                                            </p:txEl>
                                          </p:spTgt>
                                        </p:tgtEl>
                                        <p:attrNameLst>
                                          <p:attrName>style.visibility</p:attrName>
                                        </p:attrNameLst>
                                      </p:cBhvr>
                                      <p:to>
                                        <p:strVal val="visible"/>
                                      </p:to>
                                    </p:set>
                                    <p:animEffect transition="in" filter="fade">
                                      <p:cBhvr>
                                        <p:cTn id="4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9" name="Rectangle 8"/>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Rectangle 6"/>
          <p:cNvSpPr/>
          <p:nvPr/>
        </p:nvSpPr>
        <p:spPr>
          <a:xfrm>
            <a:off x="3200400" y="1537079"/>
            <a:ext cx="5791200" cy="738664"/>
          </a:xfrm>
          <a:prstGeom prst="rect">
            <a:avLst/>
          </a:prstGeom>
        </p:spPr>
        <p:txBody>
          <a:bodyPr wrap="square">
            <a:spAutoFit/>
          </a:bodyPr>
          <a:lstStyle/>
          <a:p>
            <a:pPr algn="ctr"/>
            <a:r>
              <a:rPr lang="en-US" sz="2400" dirty="0">
                <a:latin typeface="Arial Black" panose="020B0A04020102020204" pitchFamily="34" charset="0"/>
              </a:rPr>
              <a:t>Measuring Pressure</a:t>
            </a:r>
          </a:p>
          <a:p>
            <a:pPr algn="ctr"/>
            <a:endParaRPr lang="en-US" dirty="0">
              <a:latin typeface="Arial Black" panose="020B0A04020102020204" pitchFamily="34" charset="0"/>
            </a:endParaRPr>
          </a:p>
        </p:txBody>
      </p:sp>
      <p:sp>
        <p:nvSpPr>
          <p:cNvPr id="8" name="Rectangle 1"/>
          <p:cNvSpPr txBox="1">
            <a:spLocks noChangeArrowheads="1"/>
          </p:cNvSpPr>
          <p:nvPr/>
        </p:nvSpPr>
        <p:spPr bwMode="auto">
          <a:xfrm>
            <a:off x="1828801" y="2211289"/>
            <a:ext cx="6580969"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Bef>
                <a:spcPct val="0"/>
              </a:spcBef>
              <a:spcAft>
                <a:spcPct val="0"/>
              </a:spcAft>
              <a:buNone/>
            </a:pPr>
            <a:r>
              <a:rPr lang="en-US" altLang="en-US" sz="2000" dirty="0">
                <a:latin typeface="Calibri" pitchFamily="34" charset="0"/>
                <a:ea typeface="Calibri" pitchFamily="34" charset="0"/>
                <a:cs typeface="Times New Roman" pitchFamily="18" charset="0"/>
              </a:rPr>
              <a:t>Basic Conversion Factors as related to “</a:t>
            </a:r>
            <a:r>
              <a:rPr lang="en-US" altLang="en-US" sz="2000" dirty="0" err="1">
                <a:latin typeface="Calibri" pitchFamily="34" charset="0"/>
                <a:ea typeface="Calibri" pitchFamily="34" charset="0"/>
                <a:cs typeface="Times New Roman" pitchFamily="18" charset="0"/>
              </a:rPr>
              <a:t>Torr</a:t>
            </a:r>
            <a:r>
              <a:rPr lang="en-US" altLang="en-US" sz="2000" dirty="0">
                <a:latin typeface="Calibri" pitchFamily="34" charset="0"/>
                <a:ea typeface="Calibri" pitchFamily="34" charset="0"/>
                <a:cs typeface="Times New Roman" pitchFamily="18" charset="0"/>
              </a:rPr>
              <a:t>” :</a:t>
            </a:r>
          </a:p>
          <a:p>
            <a:pPr marL="0" indent="0" fontAlgn="base">
              <a:spcBef>
                <a:spcPct val="0"/>
              </a:spcBef>
              <a:spcAft>
                <a:spcPct val="0"/>
              </a:spcAft>
              <a:buNone/>
            </a:pPr>
            <a:endParaRPr lang="en-US" altLang="en-US" sz="2000" dirty="0">
              <a:latin typeface="Calibri" pitchFamily="34" charset="0"/>
              <a:ea typeface="Calibri" pitchFamily="34" charset="0"/>
              <a:cs typeface="Times New Roman" pitchFamily="18" charset="0"/>
            </a:endParaRPr>
          </a:p>
          <a:p>
            <a:pPr marL="0" indent="0" fontAlgn="base">
              <a:spcBef>
                <a:spcPct val="0"/>
              </a:spcBef>
              <a:spcAft>
                <a:spcPct val="0"/>
              </a:spcAft>
              <a:buNone/>
            </a:pPr>
            <a:endParaRPr lang="en-US" altLang="en-US" sz="2000" dirty="0">
              <a:latin typeface="Calibri" pitchFamily="34" charset="0"/>
              <a:ea typeface="Calibri" pitchFamily="34" charset="0"/>
              <a:cs typeface="Times New Roman" pitchFamily="18" charset="0"/>
            </a:endParaRPr>
          </a:p>
          <a:p>
            <a:pPr marL="0" indent="0" fontAlgn="base">
              <a:spcBef>
                <a:spcPct val="0"/>
              </a:spcBef>
              <a:spcAft>
                <a:spcPct val="0"/>
              </a:spcAft>
              <a:buNone/>
            </a:pPr>
            <a:endParaRPr lang="en-US" altLang="en-US" sz="2000" dirty="0">
              <a:latin typeface="Calibri" pitchFamily="34" charset="0"/>
              <a:ea typeface="Calibri" pitchFamily="34" charset="0"/>
              <a:cs typeface="Times New Roman" pitchFamily="18" charset="0"/>
            </a:endParaRPr>
          </a:p>
          <a:p>
            <a:pPr marL="0" indent="0" fontAlgn="base">
              <a:spcBef>
                <a:spcPct val="0"/>
              </a:spcBef>
              <a:spcAft>
                <a:spcPct val="0"/>
              </a:spcAft>
              <a:buNone/>
            </a:pPr>
            <a:endParaRPr lang="en-US" altLang="en-US" sz="2000" dirty="0">
              <a:latin typeface="Calibri" pitchFamily="34" charset="0"/>
              <a:ea typeface="Calibri" pitchFamily="34" charset="0"/>
              <a:cs typeface="Times New Roman" pitchFamily="18" charset="0"/>
            </a:endParaRPr>
          </a:p>
          <a:p>
            <a:pPr marL="0" indent="0" fontAlgn="base">
              <a:spcBef>
                <a:spcPct val="0"/>
              </a:spcBef>
              <a:spcAft>
                <a:spcPct val="0"/>
              </a:spcAft>
              <a:buNone/>
            </a:pPr>
            <a:endParaRPr lang="en-US" altLang="en-US" sz="2000" dirty="0">
              <a:latin typeface="Calibri" pitchFamily="34" charset="0"/>
              <a:cs typeface="Times New Roman" pitchFamily="18" charset="0"/>
            </a:endParaRPr>
          </a:p>
          <a:p>
            <a:pPr marL="0" indent="0" fontAlgn="base">
              <a:spcBef>
                <a:spcPct val="0"/>
              </a:spcBef>
              <a:spcAft>
                <a:spcPct val="0"/>
              </a:spcAft>
              <a:buNone/>
            </a:pPr>
            <a:endParaRPr lang="en-US" altLang="en-US" sz="2000" dirty="0">
              <a:latin typeface="Calibri" pitchFamily="34" charset="0"/>
              <a:ea typeface="Calibri" pitchFamily="34" charset="0"/>
              <a:cs typeface="Times New Roman" pitchFamily="18" charset="0"/>
            </a:endParaRPr>
          </a:p>
          <a:p>
            <a:pPr marL="0" indent="0" fontAlgn="base">
              <a:spcBef>
                <a:spcPct val="0"/>
              </a:spcBef>
              <a:spcAft>
                <a:spcPct val="0"/>
              </a:spcAft>
              <a:buNone/>
            </a:pPr>
            <a:endParaRPr lang="en-US" altLang="en-US" sz="2000" dirty="0">
              <a:latin typeface="Calibri" pitchFamily="34" charset="0"/>
              <a:ea typeface="Calibri" pitchFamily="34" charset="0"/>
              <a:cs typeface="Times New Roman" pitchFamily="18" charset="0"/>
            </a:endParaRPr>
          </a:p>
          <a:p>
            <a:pPr marL="0" indent="0" fontAlgn="base">
              <a:spcBef>
                <a:spcPct val="0"/>
              </a:spcBef>
              <a:spcAft>
                <a:spcPct val="0"/>
              </a:spcAft>
              <a:buNone/>
            </a:pPr>
            <a:endParaRPr lang="en-US" altLang="en-US" sz="2000" dirty="0">
              <a:latin typeface="Calibri" pitchFamily="34" charset="0"/>
              <a:ea typeface="Calibri" pitchFamily="34" charset="0"/>
              <a:cs typeface="Times New Roman" pitchFamily="18" charset="0"/>
            </a:endParaRPr>
          </a:p>
          <a:p>
            <a:pPr marL="0" indent="0" fontAlgn="base">
              <a:spcBef>
                <a:spcPct val="0"/>
              </a:spcBef>
              <a:spcAft>
                <a:spcPct val="0"/>
              </a:spcAft>
              <a:buNone/>
            </a:pPr>
            <a:endParaRPr lang="en-US" altLang="en-US" sz="2000" dirty="0">
              <a:latin typeface="Calibri" pitchFamily="34" charset="0"/>
              <a:ea typeface="Calibri" pitchFamily="34" charset="0"/>
              <a:cs typeface="Times New Roman" pitchFamily="18" charset="0"/>
            </a:endParaRPr>
          </a:p>
          <a:p>
            <a:pPr marL="0" indent="0" fontAlgn="base">
              <a:spcBef>
                <a:spcPct val="0"/>
              </a:spcBef>
              <a:spcAft>
                <a:spcPct val="0"/>
              </a:spcAft>
              <a:buNone/>
            </a:pPr>
            <a:endParaRPr lang="en-US" altLang="en-US" sz="2000" dirty="0">
              <a:latin typeface="Calibri" pitchFamily="34" charset="0"/>
              <a:ea typeface="Calibri" pitchFamily="34" charset="0"/>
              <a:cs typeface="Times New Roman" pitchFamily="18" charset="0"/>
            </a:endParaRPr>
          </a:p>
          <a:p>
            <a:pPr marL="0" indent="0" fontAlgn="base">
              <a:spcBef>
                <a:spcPct val="0"/>
              </a:spcBef>
              <a:spcAft>
                <a:spcPct val="0"/>
              </a:spcAft>
              <a:buNone/>
            </a:pPr>
            <a:r>
              <a:rPr lang="en-US" altLang="en-US" sz="2000" dirty="0" err="1">
                <a:latin typeface="Calibri" pitchFamily="34" charset="0"/>
                <a:ea typeface="Calibri" pitchFamily="34" charset="0"/>
                <a:cs typeface="Times New Roman" pitchFamily="18" charset="0"/>
              </a:rPr>
              <a:t>Torr</a:t>
            </a:r>
            <a:r>
              <a:rPr lang="en-US" altLang="en-US" sz="2000" dirty="0">
                <a:latin typeface="Calibri" pitchFamily="34" charset="0"/>
                <a:ea typeface="Calibri" pitchFamily="34" charset="0"/>
                <a:cs typeface="Times New Roman" pitchFamily="18" charset="0"/>
              </a:rPr>
              <a:t> – basic metric measure of pressure used most frequently</a:t>
            </a:r>
            <a:endParaRPr lang="en-US" altLang="en-US" sz="2000" dirty="0">
              <a:latin typeface="Calibri" pitchFamily="34" charset="0"/>
              <a:cs typeface="Times New Roman" pitchFamily="18" charset="0"/>
            </a:endParaRPr>
          </a:p>
          <a:p>
            <a:pPr marL="0" indent="0" fontAlgn="base">
              <a:spcBef>
                <a:spcPct val="0"/>
              </a:spcBef>
              <a:spcAft>
                <a:spcPct val="0"/>
              </a:spcAft>
              <a:buNone/>
            </a:pPr>
            <a:endParaRPr lang="en-US" altLang="en-US" sz="2000" dirty="0">
              <a:latin typeface="Calibri" pitchFamily="34" charset="0"/>
              <a:cs typeface="Times New Roman" pitchFamily="18" charset="0"/>
            </a:endParaRPr>
          </a:p>
          <a:p>
            <a:pPr marL="0" indent="0" fontAlgn="base">
              <a:spcBef>
                <a:spcPct val="0"/>
              </a:spcBef>
              <a:spcAft>
                <a:spcPct val="0"/>
              </a:spcAft>
              <a:buNone/>
            </a:pPr>
            <a:endParaRPr lang="en-US" altLang="en-US" sz="1100" dirty="0">
              <a:latin typeface="Arial" pitchFamily="34" charset="0"/>
              <a:cs typeface="Arial" pitchFamily="34" charset="0"/>
            </a:endParaRPr>
          </a:p>
        </p:txBody>
      </p:sp>
      <p:pic>
        <p:nvPicPr>
          <p:cNvPr id="10" name="Picture 9" descr="http://ts1.mm.bing.net/th?&amp;id=HN.608048381715025895&amp;w=300&amp;h=300&amp;c=0&amp;pid=1.9&amp;rs=0&amp;p=0"/>
          <p:cNvPicPr/>
          <p:nvPr/>
        </p:nvPicPr>
        <p:blipFill>
          <a:blip r:embed="rId5" cstate="print"/>
          <a:srcRect/>
          <a:stretch>
            <a:fillRect/>
          </a:stretch>
        </p:blipFill>
        <p:spPr bwMode="auto">
          <a:xfrm>
            <a:off x="7010400" y="2438400"/>
            <a:ext cx="2857500" cy="2609850"/>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p14="http://schemas.microsoft.com/office/powerpoint/2010/main" val="3085580841"/>
              </p:ext>
            </p:extLst>
          </p:nvPr>
        </p:nvGraphicFramePr>
        <p:xfrm>
          <a:off x="2090057" y="2743201"/>
          <a:ext cx="4038600" cy="2743195"/>
        </p:xfrm>
        <a:graphic>
          <a:graphicData uri="http://schemas.openxmlformats.org/drawingml/2006/table">
            <a:tbl>
              <a:tblPr firstRow="1" firstCol="1" bandRow="1">
                <a:tableStyleId>{C083E6E3-FA7D-4D7B-A595-EF9225AFEA82}</a:tableStyleId>
              </a:tblPr>
              <a:tblGrid>
                <a:gridCol w="1909700"/>
                <a:gridCol w="2128900"/>
              </a:tblGrid>
              <a:tr h="397868">
                <a:tc>
                  <a:txBody>
                    <a:bodyPr/>
                    <a:lstStyle/>
                    <a:p>
                      <a:pPr marL="0" marR="0">
                        <a:lnSpc>
                          <a:spcPct val="115000"/>
                        </a:lnSpc>
                        <a:spcBef>
                          <a:spcPts val="0"/>
                        </a:spcBef>
                        <a:spcAft>
                          <a:spcPts val="1000"/>
                        </a:spcAft>
                      </a:pPr>
                      <a:r>
                        <a:rPr lang="en-US" sz="1400" dirty="0"/>
                        <a:t>0.0010 </a:t>
                      </a:r>
                      <a:r>
                        <a:rPr lang="en-US" sz="1400" dirty="0" smtClean="0"/>
                        <a:t>Torr</a:t>
                      </a:r>
                      <a:endParaRPr lang="en-US" sz="1400" dirty="0"/>
                    </a:p>
                  </a:txBody>
                  <a:tcPr marL="68580" marR="68580" marT="0" marB="0"/>
                </a:tc>
                <a:tc>
                  <a:txBody>
                    <a:bodyPr/>
                    <a:lstStyle/>
                    <a:p>
                      <a:pPr marL="0" marR="0">
                        <a:lnSpc>
                          <a:spcPct val="115000"/>
                        </a:lnSpc>
                        <a:spcBef>
                          <a:spcPts val="0"/>
                        </a:spcBef>
                        <a:spcAft>
                          <a:spcPts val="1000"/>
                        </a:spcAft>
                      </a:pPr>
                      <a:r>
                        <a:rPr lang="en-US" sz="1400" dirty="0"/>
                        <a:t>1 micron</a:t>
                      </a:r>
                    </a:p>
                  </a:txBody>
                  <a:tcPr marL="68580" marR="68580" marT="0" marB="0"/>
                </a:tc>
              </a:tr>
              <a:tr h="397868">
                <a:tc>
                  <a:txBody>
                    <a:bodyPr/>
                    <a:lstStyle/>
                    <a:p>
                      <a:pPr marL="0" marR="0">
                        <a:lnSpc>
                          <a:spcPct val="115000"/>
                        </a:lnSpc>
                        <a:spcBef>
                          <a:spcPts val="0"/>
                        </a:spcBef>
                        <a:spcAft>
                          <a:spcPts val="1000"/>
                        </a:spcAft>
                      </a:pPr>
                      <a:r>
                        <a:rPr lang="en-US" sz="1400" dirty="0"/>
                        <a:t>0.0076 </a:t>
                      </a:r>
                      <a:r>
                        <a:rPr lang="en-US" sz="1400" dirty="0" smtClean="0"/>
                        <a:t>Torr</a:t>
                      </a:r>
                      <a:endParaRPr lang="en-US" sz="1400" dirty="0"/>
                    </a:p>
                  </a:txBody>
                  <a:tcPr marL="68580" marR="68580" marT="0" marB="0"/>
                </a:tc>
                <a:tc>
                  <a:txBody>
                    <a:bodyPr/>
                    <a:lstStyle/>
                    <a:p>
                      <a:pPr marL="0" marR="0">
                        <a:lnSpc>
                          <a:spcPct val="115000"/>
                        </a:lnSpc>
                        <a:spcBef>
                          <a:spcPts val="0"/>
                        </a:spcBef>
                        <a:spcAft>
                          <a:spcPts val="1000"/>
                        </a:spcAft>
                      </a:pPr>
                      <a:r>
                        <a:rPr lang="en-US" sz="1400" dirty="0"/>
                        <a:t>1 pascal (Pa)</a:t>
                      </a:r>
                    </a:p>
                  </a:txBody>
                  <a:tcPr marL="68580" marR="68580" marT="0" marB="0"/>
                </a:tc>
              </a:tr>
              <a:tr h="397868">
                <a:tc>
                  <a:txBody>
                    <a:bodyPr/>
                    <a:lstStyle/>
                    <a:p>
                      <a:pPr marL="0" marR="0">
                        <a:lnSpc>
                          <a:spcPct val="115000"/>
                        </a:lnSpc>
                        <a:spcBef>
                          <a:spcPts val="0"/>
                        </a:spcBef>
                        <a:spcAft>
                          <a:spcPts val="1000"/>
                        </a:spcAft>
                      </a:pPr>
                      <a:r>
                        <a:rPr lang="en-US" sz="1400" dirty="0" smtClean="0"/>
                        <a:t>.75 Torr</a:t>
                      </a:r>
                      <a:endParaRPr lang="en-US" sz="1400" dirty="0"/>
                    </a:p>
                  </a:txBody>
                  <a:tcPr marL="68580" marR="68580" marT="0" marB="0"/>
                </a:tc>
                <a:tc>
                  <a:txBody>
                    <a:bodyPr/>
                    <a:lstStyle/>
                    <a:p>
                      <a:pPr marL="0" marR="0">
                        <a:lnSpc>
                          <a:spcPct val="115000"/>
                        </a:lnSpc>
                        <a:spcBef>
                          <a:spcPts val="0"/>
                        </a:spcBef>
                        <a:spcAft>
                          <a:spcPts val="1000"/>
                        </a:spcAft>
                      </a:pPr>
                      <a:r>
                        <a:rPr lang="en-US" sz="1400" dirty="0" smtClean="0"/>
                        <a:t>1 millibar (mbar)</a:t>
                      </a:r>
                      <a:endParaRPr lang="en-US" sz="1400" dirty="0"/>
                    </a:p>
                  </a:txBody>
                  <a:tcPr marL="68580" marR="68580" marT="0" marB="0"/>
                </a:tc>
              </a:tr>
              <a:tr h="397868">
                <a:tc>
                  <a:txBody>
                    <a:bodyPr/>
                    <a:lstStyle/>
                    <a:p>
                      <a:pPr marL="0" marR="0">
                        <a:lnSpc>
                          <a:spcPct val="115000"/>
                        </a:lnSpc>
                        <a:spcBef>
                          <a:spcPts val="0"/>
                        </a:spcBef>
                        <a:spcAft>
                          <a:spcPts val="1000"/>
                        </a:spcAft>
                      </a:pPr>
                      <a:r>
                        <a:rPr lang="en-US" sz="1400" dirty="0" smtClean="0"/>
                        <a:t>1.00 Torr</a:t>
                      </a:r>
                      <a:endParaRPr lang="en-US" sz="1400" dirty="0"/>
                    </a:p>
                  </a:txBody>
                  <a:tcPr marL="68580" marR="68580" marT="0" marB="0"/>
                </a:tc>
                <a:tc>
                  <a:txBody>
                    <a:bodyPr/>
                    <a:lstStyle/>
                    <a:p>
                      <a:pPr marL="0" marR="0">
                        <a:lnSpc>
                          <a:spcPct val="115000"/>
                        </a:lnSpc>
                        <a:spcBef>
                          <a:spcPts val="0"/>
                        </a:spcBef>
                        <a:spcAft>
                          <a:spcPts val="1000"/>
                        </a:spcAft>
                      </a:pPr>
                      <a:r>
                        <a:rPr lang="en-US" sz="1400" dirty="0"/>
                        <a:t>1 mm Hg</a:t>
                      </a:r>
                    </a:p>
                  </a:txBody>
                  <a:tcPr marL="68580" marR="68580" marT="0" marB="0"/>
                </a:tc>
              </a:tr>
              <a:tr h="397868">
                <a:tc>
                  <a:txBody>
                    <a:bodyPr/>
                    <a:lstStyle/>
                    <a:p>
                      <a:pPr marL="0" marR="0">
                        <a:lnSpc>
                          <a:spcPct val="115000"/>
                        </a:lnSpc>
                        <a:spcBef>
                          <a:spcPts val="0"/>
                        </a:spcBef>
                        <a:spcAft>
                          <a:spcPts val="1000"/>
                        </a:spcAft>
                      </a:pPr>
                      <a:r>
                        <a:rPr lang="en-US" sz="1400" dirty="0"/>
                        <a:t>25.40 </a:t>
                      </a:r>
                      <a:r>
                        <a:rPr lang="en-US" sz="1400" dirty="0" smtClean="0"/>
                        <a:t>Torr</a:t>
                      </a:r>
                      <a:endParaRPr lang="en-US" sz="1400" dirty="0"/>
                    </a:p>
                  </a:txBody>
                  <a:tcPr marL="68580" marR="68580" marT="0" marB="0"/>
                </a:tc>
                <a:tc>
                  <a:txBody>
                    <a:bodyPr/>
                    <a:lstStyle/>
                    <a:p>
                      <a:pPr marL="0" marR="0">
                        <a:lnSpc>
                          <a:spcPct val="115000"/>
                        </a:lnSpc>
                        <a:spcBef>
                          <a:spcPts val="0"/>
                        </a:spcBef>
                        <a:spcAft>
                          <a:spcPts val="1000"/>
                        </a:spcAft>
                      </a:pPr>
                      <a:r>
                        <a:rPr lang="en-US" sz="1400" dirty="0"/>
                        <a:t>1 in. Hg</a:t>
                      </a:r>
                    </a:p>
                  </a:txBody>
                  <a:tcPr marL="68580" marR="68580" marT="0" marB="0"/>
                </a:tc>
              </a:tr>
              <a:tr h="355987">
                <a:tc>
                  <a:txBody>
                    <a:bodyPr/>
                    <a:lstStyle/>
                    <a:p>
                      <a:pPr marL="0" marR="0">
                        <a:lnSpc>
                          <a:spcPct val="115000"/>
                        </a:lnSpc>
                        <a:spcBef>
                          <a:spcPts val="0"/>
                        </a:spcBef>
                        <a:spcAft>
                          <a:spcPts val="1000"/>
                        </a:spcAft>
                      </a:pPr>
                      <a:r>
                        <a:rPr lang="en-US" sz="1400" dirty="0"/>
                        <a:t>51.71 </a:t>
                      </a:r>
                      <a:r>
                        <a:rPr lang="en-US" sz="1400" dirty="0" smtClean="0"/>
                        <a:t>Torr</a:t>
                      </a:r>
                      <a:endParaRPr lang="en-US" sz="1400" dirty="0"/>
                    </a:p>
                  </a:txBody>
                  <a:tcPr marL="68580" marR="68580" marT="0" marB="0"/>
                </a:tc>
                <a:tc>
                  <a:txBody>
                    <a:bodyPr/>
                    <a:lstStyle/>
                    <a:p>
                      <a:pPr marL="0" marR="0">
                        <a:lnSpc>
                          <a:spcPct val="115000"/>
                        </a:lnSpc>
                        <a:spcBef>
                          <a:spcPts val="0"/>
                        </a:spcBef>
                        <a:spcAft>
                          <a:spcPts val="1000"/>
                        </a:spcAft>
                      </a:pPr>
                      <a:r>
                        <a:rPr lang="en-US" sz="1400" dirty="0"/>
                        <a:t>1 psi</a:t>
                      </a:r>
                    </a:p>
                  </a:txBody>
                  <a:tcPr marL="68580" marR="68580" marT="0" marB="0"/>
                </a:tc>
              </a:tr>
              <a:tr h="397868">
                <a:tc>
                  <a:txBody>
                    <a:bodyPr/>
                    <a:lstStyle/>
                    <a:p>
                      <a:pPr marL="0" marR="0">
                        <a:lnSpc>
                          <a:spcPct val="115000"/>
                        </a:lnSpc>
                        <a:spcBef>
                          <a:spcPts val="0"/>
                        </a:spcBef>
                        <a:spcAft>
                          <a:spcPts val="1000"/>
                        </a:spcAft>
                      </a:pPr>
                      <a:r>
                        <a:rPr lang="en-US" sz="1400" dirty="0" smtClean="0"/>
                        <a:t>760 Torr</a:t>
                      </a:r>
                      <a:endParaRPr lang="en-US" sz="1400" dirty="0"/>
                    </a:p>
                  </a:txBody>
                  <a:tcPr marL="68580" marR="68580" marT="0" marB="0"/>
                </a:tc>
                <a:tc>
                  <a:txBody>
                    <a:bodyPr/>
                    <a:lstStyle/>
                    <a:p>
                      <a:pPr marL="0" marR="0">
                        <a:lnSpc>
                          <a:spcPct val="115000"/>
                        </a:lnSpc>
                        <a:spcBef>
                          <a:spcPts val="0"/>
                        </a:spcBef>
                        <a:spcAft>
                          <a:spcPts val="1000"/>
                        </a:spcAft>
                      </a:pPr>
                      <a:r>
                        <a:rPr lang="en-US" sz="1400" dirty="0"/>
                        <a:t>1 atm</a:t>
                      </a:r>
                    </a:p>
                  </a:txBody>
                  <a:tcPr marL="68580" marR="68580" marT="0" marB="0"/>
                </a:tc>
              </a:tr>
            </a:tbl>
          </a:graphicData>
        </a:graphic>
      </p:graphicFrame>
    </p:spTree>
    <p:extLst>
      <p:ext uri="{BB962C8B-B14F-4D97-AF65-F5344CB8AC3E}">
        <p14:creationId xmlns:p14="http://schemas.microsoft.com/office/powerpoint/2010/main" val="270324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9" name="Rectangle 8"/>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Rectangle 6"/>
          <p:cNvSpPr/>
          <p:nvPr/>
        </p:nvSpPr>
        <p:spPr>
          <a:xfrm>
            <a:off x="3017058" y="5952566"/>
            <a:ext cx="5791200" cy="492443"/>
          </a:xfrm>
          <a:prstGeom prst="rect">
            <a:avLst/>
          </a:prstGeom>
        </p:spPr>
        <p:txBody>
          <a:bodyPr wrap="square">
            <a:spAutoFit/>
          </a:bodyPr>
          <a:lstStyle/>
          <a:p>
            <a:pPr algn="ctr"/>
            <a:r>
              <a:rPr lang="en-US" sz="1400" b="1" dirty="0">
                <a:latin typeface="Arial Black" panose="020B0A04020102020204" pitchFamily="34" charset="0"/>
              </a:rPr>
              <a:t>World of Vacuum Measurement Chart</a:t>
            </a:r>
          </a:p>
          <a:p>
            <a:pPr algn="ctr"/>
            <a:endParaRPr lang="en-US" sz="1200" b="1" dirty="0">
              <a:latin typeface="Arial Black" panose="020B0A04020102020204" pitchFamily="34" charset="0"/>
            </a:endParaRPr>
          </a:p>
        </p:txBody>
      </p:sp>
      <p:sp>
        <p:nvSpPr>
          <p:cNvPr id="8" name="Rectangle 7"/>
          <p:cNvSpPr/>
          <p:nvPr/>
        </p:nvSpPr>
        <p:spPr>
          <a:xfrm>
            <a:off x="3202115" y="1447445"/>
            <a:ext cx="5791200" cy="677108"/>
          </a:xfrm>
          <a:prstGeom prst="rect">
            <a:avLst/>
          </a:prstGeom>
        </p:spPr>
        <p:txBody>
          <a:bodyPr wrap="square">
            <a:spAutoFit/>
          </a:bodyPr>
          <a:lstStyle/>
          <a:p>
            <a:pPr algn="ctr"/>
            <a:r>
              <a:rPr lang="en-US" sz="2000" dirty="0">
                <a:latin typeface="Arial Black" panose="020B0A04020102020204" pitchFamily="34" charset="0"/>
              </a:rPr>
              <a:t>Different Ways to Measure Pressure</a:t>
            </a:r>
          </a:p>
          <a:p>
            <a:pPr algn="ctr"/>
            <a:endParaRPr lang="en-US" dirty="0">
              <a:latin typeface="Arial Black" panose="020B0A04020102020204" pitchFamily="34" charset="0"/>
            </a:endParaRPr>
          </a:p>
        </p:txBody>
      </p:sp>
      <p:pic>
        <p:nvPicPr>
          <p:cNvPr id="10" name="Picture 9"/>
          <p:cNvPicPr>
            <a:picLocks noChangeAspect="1"/>
          </p:cNvPicPr>
          <p:nvPr/>
        </p:nvPicPr>
        <p:blipFill>
          <a:blip r:embed="rId5" cstate="print"/>
          <a:stretch>
            <a:fillRect/>
          </a:stretch>
        </p:blipFill>
        <p:spPr>
          <a:xfrm>
            <a:off x="2744915" y="1968409"/>
            <a:ext cx="6406606" cy="37902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7180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5"/>
          <a:stretch>
            <a:fillRect/>
          </a:stretch>
        </p:blipFill>
        <p:spPr>
          <a:xfrm>
            <a:off x="8179" y="5916361"/>
            <a:ext cx="12193057" cy="969348"/>
          </a:xfrm>
          <a:prstGeom prst="rect">
            <a:avLst/>
          </a:prstGeom>
        </p:spPr>
      </p:pic>
      <p:pic>
        <p:nvPicPr>
          <p:cNvPr id="3" name="Picture 2"/>
          <p:cNvPicPr>
            <a:picLocks noChangeAspect="1"/>
          </p:cNvPicPr>
          <p:nvPr/>
        </p:nvPicPr>
        <p:blipFill>
          <a:blip r:embed="rId6"/>
          <a:stretch>
            <a:fillRect/>
          </a:stretch>
        </p:blipFill>
        <p:spPr>
          <a:xfrm>
            <a:off x="-17524" y="5638952"/>
            <a:ext cx="12209524" cy="1219048"/>
          </a:xfrm>
          <a:prstGeom prst="rect">
            <a:avLst/>
          </a:prstGeom>
        </p:spPr>
      </p:pic>
      <p:sp>
        <p:nvSpPr>
          <p:cNvPr id="9" name="Rectangle 8"/>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7" name="Gravity Pressur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2209800" y="1398037"/>
            <a:ext cx="7219382" cy="4859583"/>
          </a:xfrm>
          <a:prstGeom prst="rect">
            <a:avLst/>
          </a:prstGeom>
        </p:spPr>
      </p:pic>
    </p:spTree>
    <p:extLst>
      <p:ext uri="{BB962C8B-B14F-4D97-AF65-F5344CB8AC3E}">
        <p14:creationId xmlns:p14="http://schemas.microsoft.com/office/powerpoint/2010/main" val="274447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9" name="Rectangle 8"/>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990600" y="2031818"/>
            <a:ext cx="3437288" cy="523220"/>
          </a:xfrm>
          <a:prstGeom prst="rect">
            <a:avLst/>
          </a:prstGeom>
          <a:noFill/>
        </p:spPr>
        <p:txBody>
          <a:bodyPr wrap="none" rtlCol="0">
            <a:spAutoFit/>
          </a:bodyPr>
          <a:lstStyle/>
          <a:p>
            <a:r>
              <a:rPr lang="en-US" sz="2800" b="1" dirty="0"/>
              <a:t>Atmospheric Pressure</a:t>
            </a:r>
            <a:endParaRPr lang="en-US" sz="2800" b="1" dirty="0"/>
          </a:p>
        </p:txBody>
      </p:sp>
      <p:sp>
        <p:nvSpPr>
          <p:cNvPr id="8" name="Rectangle 7"/>
          <p:cNvSpPr/>
          <p:nvPr/>
        </p:nvSpPr>
        <p:spPr>
          <a:xfrm>
            <a:off x="985684" y="2651252"/>
            <a:ext cx="8219768" cy="2554545"/>
          </a:xfrm>
          <a:prstGeom prst="rect">
            <a:avLst/>
          </a:prstGeom>
        </p:spPr>
        <p:txBody>
          <a:bodyPr wrap="square">
            <a:spAutoFit/>
          </a:bodyPr>
          <a:lstStyle/>
          <a:p>
            <a:r>
              <a:rPr lang="en-US" sz="2000" dirty="0"/>
              <a:t>As we saw earlier, in the presence of gravity the pressure must decrease as you go </a:t>
            </a:r>
            <a:r>
              <a:rPr lang="en-US" sz="2000" dirty="0"/>
              <a:t>higher in altitude.</a:t>
            </a:r>
            <a:endParaRPr lang="en-US" sz="2000" dirty="0"/>
          </a:p>
          <a:p>
            <a:endParaRPr lang="en-US" sz="2000" dirty="0"/>
          </a:p>
          <a:p>
            <a:r>
              <a:rPr lang="en-US" sz="2000" dirty="0"/>
              <a:t>The effect is </a:t>
            </a:r>
            <a:r>
              <a:rPr lang="en-US" sz="2000" dirty="0"/>
              <a:t>significant:</a:t>
            </a:r>
          </a:p>
          <a:p>
            <a:endParaRPr lang="en-US" sz="2000" dirty="0"/>
          </a:p>
          <a:p>
            <a:pPr lvl="1"/>
            <a:r>
              <a:rPr lang="en-US" sz="2000" dirty="0"/>
              <a:t>Average</a:t>
            </a:r>
            <a:r>
              <a:rPr lang="en-US" sz="2000" i="1" dirty="0"/>
              <a:t> P </a:t>
            </a:r>
            <a:r>
              <a:rPr lang="en-US" sz="2000" dirty="0"/>
              <a:t>at </a:t>
            </a:r>
            <a:r>
              <a:rPr lang="en-US" sz="2000" dirty="0"/>
              <a:t>sea </a:t>
            </a:r>
            <a:r>
              <a:rPr lang="en-US" sz="2000" dirty="0"/>
              <a:t>level = </a:t>
            </a:r>
            <a:r>
              <a:rPr lang="en-US" sz="2000" dirty="0"/>
              <a:t>29.92 </a:t>
            </a:r>
            <a:r>
              <a:rPr lang="en-US" sz="2000" dirty="0"/>
              <a:t>in Hg abs</a:t>
            </a:r>
            <a:endParaRPr lang="en-US" sz="2000" dirty="0"/>
          </a:p>
          <a:p>
            <a:pPr lvl="1"/>
            <a:r>
              <a:rPr lang="en-US" sz="2000" dirty="0"/>
              <a:t>Average </a:t>
            </a:r>
            <a:r>
              <a:rPr lang="en-US" sz="2000" i="1" dirty="0"/>
              <a:t>P</a:t>
            </a:r>
            <a:r>
              <a:rPr lang="en-US" sz="2000" dirty="0"/>
              <a:t> </a:t>
            </a:r>
            <a:r>
              <a:rPr lang="en-US" sz="2000" dirty="0"/>
              <a:t>at </a:t>
            </a:r>
            <a:r>
              <a:rPr lang="en-US" sz="2000" dirty="0"/>
              <a:t>5,000 </a:t>
            </a:r>
            <a:r>
              <a:rPr lang="en-US" sz="2000" dirty="0" err="1"/>
              <a:t>ft</a:t>
            </a:r>
            <a:r>
              <a:rPr lang="en-US" sz="2000" dirty="0"/>
              <a:t>  </a:t>
            </a:r>
            <a:r>
              <a:rPr lang="en-US" sz="2000" dirty="0"/>
              <a:t> = 24.92 in Hg abs </a:t>
            </a:r>
            <a:r>
              <a:rPr lang="en-US" sz="2000" dirty="0"/>
              <a:t>(Denver)</a:t>
            </a:r>
          </a:p>
          <a:p>
            <a:pPr lvl="1"/>
            <a:r>
              <a:rPr lang="en-US" sz="2000" dirty="0"/>
              <a:t>Average </a:t>
            </a:r>
            <a:r>
              <a:rPr lang="en-US" sz="2000" i="1" dirty="0"/>
              <a:t>P </a:t>
            </a:r>
            <a:r>
              <a:rPr lang="en-US" sz="2000" dirty="0"/>
              <a:t>at 30,000 </a:t>
            </a:r>
            <a:r>
              <a:rPr lang="en-US" sz="2000" dirty="0" err="1"/>
              <a:t>ft</a:t>
            </a:r>
            <a:r>
              <a:rPr lang="en-US" sz="2000" dirty="0"/>
              <a:t> </a:t>
            </a:r>
            <a:r>
              <a:rPr lang="en-US" sz="2000" dirty="0"/>
              <a:t>= 8.9 in Hg abs </a:t>
            </a:r>
            <a:r>
              <a:rPr lang="en-US" sz="2000" dirty="0"/>
              <a:t>(Mt. Everest)</a:t>
            </a:r>
          </a:p>
        </p:txBody>
      </p:sp>
    </p:spTree>
    <p:extLst>
      <p:ext uri="{BB962C8B-B14F-4D97-AF65-F5344CB8AC3E}">
        <p14:creationId xmlns:p14="http://schemas.microsoft.com/office/powerpoint/2010/main" val="238669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fade">
                                      <p:cBhvr>
                                        <p:cTn id="2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9" name="Rectangle 8"/>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5181600" y="1599690"/>
            <a:ext cx="1901674" cy="584775"/>
          </a:xfrm>
          <a:prstGeom prst="rect">
            <a:avLst/>
          </a:prstGeom>
          <a:noFill/>
        </p:spPr>
        <p:txBody>
          <a:bodyPr wrap="none" rtlCol="0">
            <a:spAutoFit/>
          </a:bodyPr>
          <a:lstStyle/>
          <a:p>
            <a:r>
              <a:rPr lang="en-US" sz="3200" b="1" dirty="0"/>
              <a:t>Summary </a:t>
            </a:r>
            <a:endParaRPr lang="en-US" sz="3200" b="1" dirty="0"/>
          </a:p>
        </p:txBody>
      </p:sp>
      <p:sp>
        <p:nvSpPr>
          <p:cNvPr id="8" name="Content Placeholder 2"/>
          <p:cNvSpPr txBox="1">
            <a:spLocks/>
          </p:cNvSpPr>
          <p:nvPr/>
        </p:nvSpPr>
        <p:spPr>
          <a:xfrm>
            <a:off x="710602" y="2323170"/>
            <a:ext cx="995739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A gas consists of molecules moving and colliding like tiny tennis balls.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describe a gas by its:</a:t>
            </a:r>
          </a:p>
          <a:p>
            <a:pPr lvl="1"/>
            <a:r>
              <a:rPr lang="en-US" sz="1800" dirty="0">
                <a:latin typeface="Arial" panose="020B0604020202020204" pitchFamily="34" charset="0"/>
                <a:cs typeface="Arial" panose="020B0604020202020204" pitchFamily="34" charset="0"/>
              </a:rPr>
              <a:t>Volume</a:t>
            </a:r>
          </a:p>
          <a:p>
            <a:pPr lvl="1"/>
            <a:r>
              <a:rPr lang="en-US" sz="1800" dirty="0">
                <a:latin typeface="Arial" panose="020B0604020202020204" pitchFamily="34" charset="0"/>
                <a:cs typeface="Arial" panose="020B0604020202020204" pitchFamily="34" charset="0"/>
              </a:rPr>
              <a:t>Temperature</a:t>
            </a:r>
          </a:p>
          <a:p>
            <a:pPr lvl="1"/>
            <a:r>
              <a:rPr lang="en-US" sz="1800" dirty="0">
                <a:latin typeface="Arial" panose="020B0604020202020204" pitchFamily="34" charset="0"/>
                <a:cs typeface="Arial" panose="020B0604020202020204" pitchFamily="34" charset="0"/>
              </a:rPr>
              <a:t>Pressure</a:t>
            </a:r>
          </a:p>
          <a:p>
            <a:pPr lvl="1"/>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Living at the bottom of the atmosphere, there is a higher pressure</a:t>
            </a:r>
          </a:p>
          <a:p>
            <a:r>
              <a:rPr lang="en-US" sz="1800" dirty="0">
                <a:latin typeface="Arial" panose="020B0604020202020204" pitchFamily="34" charset="0"/>
                <a:cs typeface="Arial" panose="020B0604020202020204" pitchFamily="34" charset="0"/>
              </a:rPr>
              <a:t>Extremely important for measuring vacuum</a:t>
            </a:r>
          </a:p>
          <a:p>
            <a:r>
              <a:rPr lang="en-US" sz="1800" dirty="0">
                <a:latin typeface="Arial" panose="020B0604020202020204" pitchFamily="34" charset="0"/>
                <a:cs typeface="Arial" panose="020B0604020202020204" pitchFamily="34" charset="0"/>
              </a:rPr>
              <a:t>Remember:  pressure decreases as altitude increases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757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 calcmode="lin" valueType="num">
                                      <p:cBhvr additive="base">
                                        <p:cTn id="31"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 calcmode="lin" valueType="num">
                                      <p:cBhvr additive="base">
                                        <p:cTn id="37"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 calcmode="lin" valueType="num">
                                      <p:cBhvr additive="base">
                                        <p:cTn id="43"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9" name="Rectangle 8"/>
          <p:cNvSpPr/>
          <p:nvPr/>
        </p:nvSpPr>
        <p:spPr>
          <a:xfrm>
            <a:off x="2921354" y="1536889"/>
            <a:ext cx="6162264" cy="584775"/>
          </a:xfrm>
          <a:prstGeom prst="rect">
            <a:avLst/>
          </a:prstGeom>
          <a:noFill/>
        </p:spPr>
        <p:txBody>
          <a:bodyPr wrap="none" lIns="91440" tIns="45720" rIns="91440" bIns="45720">
            <a:spAutoFit/>
          </a:bodyPr>
          <a:lstStyle/>
          <a:p>
            <a:pPr algn="ctr"/>
            <a:r>
              <a:rPr lang="en-US" sz="3200" b="1" dirty="0">
                <a:ln w="10541" cmpd="sng">
                  <a:solidFill>
                    <a:schemeClr val="accent1">
                      <a:shade val="88000"/>
                      <a:satMod val="110000"/>
                    </a:schemeClr>
                  </a:solidFill>
                  <a:prstDash val="solid"/>
                </a:ln>
                <a:solidFill>
                  <a:schemeClr val="accent3">
                    <a:lumMod val="75000"/>
                  </a:schemeClr>
                </a:solidFill>
                <a:latin typeface="Arial" panose="020B0604020202020204" pitchFamily="34" charset="0"/>
                <a:cs typeface="Arial" panose="020B0604020202020204" pitchFamily="34" charset="0"/>
              </a:rPr>
              <a:t>You have </a:t>
            </a:r>
            <a:r>
              <a:rPr lang="en-US" sz="3200" b="1" dirty="0" smtClean="0">
                <a:ln w="10541" cmpd="sng">
                  <a:solidFill>
                    <a:schemeClr val="accent1">
                      <a:shade val="88000"/>
                      <a:satMod val="110000"/>
                    </a:schemeClr>
                  </a:solidFill>
                  <a:prstDash val="solid"/>
                </a:ln>
                <a:solidFill>
                  <a:schemeClr val="accent3">
                    <a:lumMod val="75000"/>
                  </a:schemeClr>
                </a:solidFill>
                <a:latin typeface="Arial" panose="020B0604020202020204" pitchFamily="34" charset="0"/>
                <a:cs typeface="Arial" panose="020B0604020202020204" pitchFamily="34" charset="0"/>
              </a:rPr>
              <a:t>completed </a:t>
            </a:r>
            <a:r>
              <a:rPr lang="en-US" sz="3200" b="1" dirty="0">
                <a:ln w="10541" cmpd="sng">
                  <a:solidFill>
                    <a:schemeClr val="accent1">
                      <a:shade val="88000"/>
                      <a:satMod val="110000"/>
                    </a:schemeClr>
                  </a:solidFill>
                  <a:prstDash val="solid"/>
                </a:ln>
                <a:solidFill>
                  <a:schemeClr val="accent3">
                    <a:lumMod val="75000"/>
                  </a:schemeClr>
                </a:solidFill>
                <a:latin typeface="Arial" panose="020B0604020202020204" pitchFamily="34" charset="0"/>
                <a:cs typeface="Arial" panose="020B0604020202020204" pitchFamily="34" charset="0"/>
              </a:rPr>
              <a:t>Lesson </a:t>
            </a:r>
            <a:r>
              <a:rPr lang="en-US" sz="3200" b="1" dirty="0" smtClean="0">
                <a:ln w="10541" cmpd="sng">
                  <a:solidFill>
                    <a:schemeClr val="accent1">
                      <a:shade val="88000"/>
                      <a:satMod val="110000"/>
                    </a:schemeClr>
                  </a:solidFill>
                  <a:prstDash val="solid"/>
                </a:ln>
                <a:solidFill>
                  <a:schemeClr val="accent3">
                    <a:lumMod val="75000"/>
                  </a:schemeClr>
                </a:solidFill>
                <a:latin typeface="Arial" panose="020B0604020202020204" pitchFamily="34" charset="0"/>
                <a:cs typeface="Arial" panose="020B0604020202020204" pitchFamily="34" charset="0"/>
              </a:rPr>
              <a:t>2!</a:t>
            </a:r>
            <a:endParaRPr lang="en-US" sz="3200" b="1" dirty="0">
              <a:ln w="10541" cmpd="sng">
                <a:solidFill>
                  <a:schemeClr val="accent1">
                    <a:shade val="88000"/>
                    <a:satMod val="110000"/>
                  </a:schemeClr>
                </a:solidFill>
                <a:prstDash val="solid"/>
              </a:ln>
              <a:solidFill>
                <a:schemeClr val="accent3">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1752600" y="2930021"/>
            <a:ext cx="8305800" cy="3016210"/>
          </a:xfrm>
          <a:prstGeom prst="rect">
            <a:avLst/>
          </a:prstGeom>
        </p:spPr>
        <p:txBody>
          <a:bodyPr wrap="square">
            <a:spAutoFit/>
          </a:bodyPr>
          <a:lstStyle/>
          <a:p>
            <a:pPr algn="ctr"/>
            <a:r>
              <a:rPr lang="en-US" sz="1600" dirty="0">
                <a:latin typeface="Cambria" panose="02040503050406030204" pitchFamily="18" charset="0"/>
                <a:ea typeface="MS Mincho" panose="02020609040205080304" pitchFamily="49" charset="-128"/>
                <a:cs typeface="Times New Roman" panose="02020603050405020304" pitchFamily="18" charset="0"/>
              </a:rPr>
              <a:t>Copyright </a:t>
            </a:r>
            <a:r>
              <a:rPr lang="en-US" sz="1600" dirty="0">
                <a:latin typeface="Cambria" panose="02040503050406030204" pitchFamily="18" charset="0"/>
                <a:ea typeface="MS Mincho" panose="02020609040205080304" pitchFamily="49" charset="-128"/>
                <a:cs typeface="Times New Roman" panose="02020603050405020304" pitchFamily="18" charset="0"/>
              </a:rPr>
              <a:t>© 2015 by Vacuum University, Inc</a:t>
            </a:r>
            <a:r>
              <a:rPr lang="en-US" sz="1600" dirty="0">
                <a:latin typeface="Cambria" panose="02040503050406030204" pitchFamily="18" charset="0"/>
                <a:ea typeface="MS Mincho" panose="02020609040205080304" pitchFamily="49" charset="-128"/>
                <a:cs typeface="Times New Roman" panose="02020603050405020304" pitchFamily="18" charset="0"/>
              </a:rPr>
              <a:t>.</a:t>
            </a:r>
            <a:endParaRPr lang="en-US" dirty="0">
              <a:latin typeface="Cambria" panose="02040503050406030204" pitchFamily="18" charset="0"/>
              <a:ea typeface="MS Mincho" panose="02020609040205080304" pitchFamily="49" charset="-128"/>
              <a:cs typeface="Times New Roman" panose="02020603050405020304" pitchFamily="18" charset="0"/>
            </a:endParaRPr>
          </a:p>
          <a:p>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r>
              <a:rPr lang="en-US" sz="1200" dirty="0">
                <a:latin typeface="Cambria" panose="02040503050406030204" pitchFamily="18" charset="0"/>
                <a:ea typeface="MS Mincho" panose="02020609040205080304" pitchFamily="49" charset="-128"/>
                <a:cs typeface="Times New Roman" panose="02020603050405020304" pitchFamily="18" charset="0"/>
              </a:rPr>
              <a:t>THIS WEBSITE AND MATERIALS CONTAINED WITHIN ARE CONFIDENTIAL </a:t>
            </a:r>
            <a:r>
              <a:rPr lang="en-US" sz="1200" dirty="0">
                <a:latin typeface="Cambria" panose="02040503050406030204" pitchFamily="18" charset="0"/>
                <a:ea typeface="MS Mincho" panose="02020609040205080304" pitchFamily="49" charset="-128"/>
                <a:cs typeface="Times New Roman" panose="02020603050405020304" pitchFamily="18" charset="0"/>
              </a:rPr>
              <a:t>AND PROPRIETARY TO VACUUM UNIVERSITY, LLC. AND MAY NOT BE REPRODUCED, PUBLISHED, OR DISCLOSED TO OTHERS WITHOUT COMPANY AUTHORIZATION</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200" dirty="0">
                <a:latin typeface="Cambria" panose="02040503050406030204" pitchFamily="18" charset="0"/>
                <a:ea typeface="MS Mincho" panose="02020609040205080304" pitchFamily="49" charset="-128"/>
                <a:cs typeface="Times New Roman" panose="02020603050405020304" pitchFamily="18" charset="0"/>
              </a:rPr>
              <a:t> </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200" dirty="0">
                <a:latin typeface="Cambria" panose="02040503050406030204" pitchFamily="18" charset="0"/>
                <a:ea typeface="MS Mincho" panose="02020609040205080304" pitchFamily="49" charset="-128"/>
                <a:cs typeface="Times New Roman" panose="02020603050405020304" pitchFamily="18" charset="0"/>
              </a:rPr>
              <a:t> </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r>
              <a:rPr lang="en-US" sz="1200" dirty="0">
                <a:latin typeface="Cambria" panose="02040503050406030204" pitchFamily="18" charset="0"/>
                <a:ea typeface="MS Mincho" panose="02020609040205080304" pitchFamily="49" charset="-128"/>
                <a:cs typeface="Times New Roman" panose="02020603050405020304" pitchFamily="18" charset="0"/>
              </a:rPr>
              <a:t>No part of this work may be reproduced in whole or in part in any manner without the permission of the copyright owner.</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200" b="1" dirty="0">
                <a:latin typeface="Cambria" panose="02040503050406030204" pitchFamily="18" charset="0"/>
                <a:ea typeface="MS Mincho" panose="02020609040205080304" pitchFamily="49" charset="-128"/>
                <a:cs typeface="Times New Roman" panose="02020603050405020304" pitchFamily="18" charset="0"/>
              </a:rPr>
              <a:t> </a:t>
            </a:r>
            <a:endParaRPr lang="en-US" sz="1200" b="1" dirty="0" smtClean="0">
              <a:latin typeface="Cambria" panose="02040503050406030204" pitchFamily="18" charset="0"/>
              <a:ea typeface="MS Mincho" panose="02020609040205080304" pitchFamily="49" charset="-128"/>
              <a:cs typeface="Times New Roman" panose="02020603050405020304" pitchFamily="18" charset="0"/>
            </a:endParaRPr>
          </a:p>
          <a:p>
            <a:pPr marL="457200"/>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r>
              <a:rPr lang="en-US" sz="1200" dirty="0">
                <a:latin typeface="Cambria" panose="02040503050406030204" pitchFamily="18" charset="0"/>
                <a:ea typeface="MS Mincho" panose="02020609040205080304" pitchFamily="49" charset="-128"/>
                <a:cs typeface="Times New Roman" panose="02020603050405020304" pitchFamily="18" charset="0"/>
              </a:rPr>
              <a:t>No part of the materials available through the VACUUMUNIVERSITY.NET site may be copied, photocopied, reproduced, translated, or reduced to any electronic medium or machine-readable form, in whole or in part, without prior written consent of VACUUM UNIVERSITY, LLC is prohibited.</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endParaRPr lang="en-US" sz="1400" dirty="0">
              <a:latin typeface="Cambria" panose="02040503050406030204" pitchFamily="18" charset="0"/>
              <a:ea typeface="MS Mincho" panose="02020609040205080304" pitchFamily="49" charset="-128"/>
              <a:cs typeface="Times New Roman" panose="02020603050405020304" pitchFamily="18" charset="0"/>
            </a:endParaRPr>
          </a:p>
          <a:p>
            <a:r>
              <a:rPr lang="en-US" sz="1200" dirty="0">
                <a:latin typeface="Cambria" panose="02040503050406030204" pitchFamily="18" charset="0"/>
                <a:ea typeface="MS Mincho" panose="02020609040205080304" pitchFamily="49" charset="-128"/>
                <a:cs typeface="Times New Roman" panose="02020603050405020304" pitchFamily="18" charset="0"/>
              </a:rPr>
              <a:t>All materials contained on this site are protected by United States copyright law and may not be reproduced, distributed, transmitted, displayed, published, or broadcast with the prior written permission of VACUUM UNIVERSITY, LLC.</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TextBox 10"/>
          <p:cNvSpPr txBox="1"/>
          <p:nvPr/>
        </p:nvSpPr>
        <p:spPr>
          <a:xfrm>
            <a:off x="2743200" y="2363369"/>
            <a:ext cx="6872522" cy="369332"/>
          </a:xfrm>
          <a:prstGeom prst="rect">
            <a:avLst/>
          </a:prstGeom>
          <a:noFill/>
        </p:spPr>
        <p:txBody>
          <a:bodyPr wrap="none" rtlCol="0">
            <a:spAutoFit/>
          </a:bodyPr>
          <a:lstStyle/>
          <a:p>
            <a:r>
              <a:rPr lang="en-US" b="1" dirty="0"/>
              <a:t>Vacuum University </a:t>
            </a:r>
            <a:r>
              <a:rPr lang="en-US" dirty="0" smtClean="0"/>
              <a:t>brought </a:t>
            </a:r>
            <a:r>
              <a:rPr lang="en-US" dirty="0"/>
              <a:t>to you by Dekker Vacuum Technologies, Inc.</a:t>
            </a:r>
            <a:endParaRPr lang="en-US" dirty="0"/>
          </a:p>
        </p:txBody>
      </p:sp>
      <p:sp>
        <p:nvSpPr>
          <p:cNvPr id="12" name="Rectangle 11"/>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10578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10" name="Rectangle 9"/>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Rectangle 5"/>
          <p:cNvSpPr/>
          <p:nvPr/>
        </p:nvSpPr>
        <p:spPr>
          <a:xfrm>
            <a:off x="838200" y="1933210"/>
            <a:ext cx="6096000" cy="4339650"/>
          </a:xfrm>
          <a:prstGeom prst="rect">
            <a:avLst/>
          </a:prstGeom>
        </p:spPr>
        <p:txBody>
          <a:bodyPr>
            <a:spAutoFit/>
          </a:bodyPr>
          <a:lstStyle/>
          <a:p>
            <a:r>
              <a:rPr lang="en-US" sz="2400" b="1" dirty="0" smtClean="0">
                <a:latin typeface="Arial Black" panose="020B0A04020102020204" pitchFamily="34" charset="0"/>
              </a:rPr>
              <a:t>Objectives</a:t>
            </a:r>
            <a:endParaRPr lang="en-US" sz="2400" b="1" dirty="0">
              <a:latin typeface="Arial Black" panose="020B0A04020102020204" pitchFamily="34" charset="0"/>
            </a:endParaRPr>
          </a:p>
          <a:p>
            <a:endParaRPr lang="en-US" sz="2400" b="1" dirty="0">
              <a:latin typeface="Arial Black" panose="020B0A04020102020204" pitchFamily="34" charset="0"/>
            </a:endParaRPr>
          </a:p>
          <a:p>
            <a:pPr marL="971550" lvl="1" indent="-514350">
              <a:buFont typeface="+mj-lt"/>
              <a:buAutoNum type="arabicPeriod"/>
            </a:pPr>
            <a:r>
              <a:rPr lang="en-US" sz="2400" b="1" dirty="0">
                <a:latin typeface="Arial" panose="020B0604020202020204" pitchFamily="34" charset="0"/>
                <a:cs typeface="Arial" panose="020B0604020202020204" pitchFamily="34" charset="0"/>
              </a:rPr>
              <a:t>How do we describe a gas?</a:t>
            </a:r>
          </a:p>
          <a:p>
            <a:pPr lvl="2"/>
            <a:r>
              <a:rPr lang="en-US" sz="2400" b="1" dirty="0">
                <a:latin typeface="Arial" panose="020B0604020202020204" pitchFamily="34" charset="0"/>
                <a:cs typeface="Arial" panose="020B0604020202020204" pitchFamily="34" charset="0"/>
              </a:rPr>
              <a:t>	</a:t>
            </a:r>
          </a:p>
          <a:p>
            <a:pPr lvl="2"/>
            <a:r>
              <a:rPr lang="en-US" sz="2400" dirty="0">
                <a:latin typeface="Arial" panose="020B0604020202020204" pitchFamily="34" charset="0"/>
                <a:cs typeface="Arial" panose="020B0604020202020204" pitchFamily="34" charset="0"/>
              </a:rPr>
              <a:t>Volume, Temperature, Pressure</a:t>
            </a:r>
          </a:p>
          <a:p>
            <a:pPr marL="971550" lvl="1" indent="-514350">
              <a:buFont typeface="+mj-lt"/>
              <a:buAutoNum type="arabicPeriod"/>
            </a:pPr>
            <a:endParaRPr lang="en-US" sz="2400" b="1" dirty="0">
              <a:latin typeface="Arial" panose="020B0604020202020204" pitchFamily="34" charset="0"/>
              <a:cs typeface="Arial" panose="020B0604020202020204" pitchFamily="34" charset="0"/>
            </a:endParaRPr>
          </a:p>
          <a:p>
            <a:pPr marL="971550" lvl="1" indent="-514350">
              <a:buFont typeface="+mj-lt"/>
              <a:buAutoNum type="arabicPeriod"/>
            </a:pPr>
            <a:r>
              <a:rPr lang="en-US" sz="2400" b="1" dirty="0">
                <a:latin typeface="Arial" panose="020B0604020202020204" pitchFamily="34" charset="0"/>
                <a:cs typeface="Arial" panose="020B0604020202020204" pitchFamily="34" charset="0"/>
              </a:rPr>
              <a:t>What defines a vacuum?</a:t>
            </a:r>
          </a:p>
          <a:p>
            <a:pPr marL="971550" lvl="1" indent="-514350">
              <a:buFont typeface="+mj-lt"/>
              <a:buAutoNum type="arabicPeriod"/>
            </a:pPr>
            <a:endParaRPr lang="en-US" sz="2400" b="1" dirty="0">
              <a:latin typeface="Arial" panose="020B0604020202020204" pitchFamily="34" charset="0"/>
              <a:cs typeface="Arial" panose="020B0604020202020204" pitchFamily="34" charset="0"/>
            </a:endParaRPr>
          </a:p>
          <a:p>
            <a:pPr marL="971550" lvl="1" indent="-514350">
              <a:buFont typeface="+mj-lt"/>
              <a:buAutoNum type="arabicPeriod"/>
            </a:pPr>
            <a:r>
              <a:rPr lang="en-US" sz="2400" b="1" dirty="0">
                <a:latin typeface="Arial" panose="020B0604020202020204" pitchFamily="34" charset="0"/>
                <a:cs typeface="Arial" panose="020B0604020202020204" pitchFamily="34" charset="0"/>
              </a:rPr>
              <a:t>How can we measure vacuum?</a:t>
            </a:r>
          </a:p>
          <a:p>
            <a:pPr marL="45720"/>
            <a:endParaRPr lang="en-US" sz="2000" dirty="0" smtClean="0">
              <a:latin typeface="Arial Black" panose="020B0A04020102020204" pitchFamily="34" charset="0"/>
            </a:endParaRPr>
          </a:p>
          <a:p>
            <a:pPr marL="45720"/>
            <a:endParaRPr lang="en-US" sz="2000" dirty="0">
              <a:latin typeface="Arial Black" panose="020B0A04020102020204" pitchFamily="34" charset="0"/>
            </a:endParaRPr>
          </a:p>
          <a:p>
            <a:pPr marL="45720"/>
            <a:endParaRPr lang="en-US" sz="2000" dirty="0">
              <a:latin typeface="Arial Black" panose="020B0A04020102020204" pitchFamily="34" charset="0"/>
            </a:endParaRPr>
          </a:p>
        </p:txBody>
      </p:sp>
    </p:spTree>
    <p:extLst>
      <p:ext uri="{BB962C8B-B14F-4D97-AF65-F5344CB8AC3E}">
        <p14:creationId xmlns:p14="http://schemas.microsoft.com/office/powerpoint/2010/main" val="184020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9" name="Rectangle 8"/>
          <p:cNvSpPr/>
          <p:nvPr/>
        </p:nvSpPr>
        <p:spPr>
          <a:xfrm>
            <a:off x="990600" y="1967061"/>
            <a:ext cx="10210800" cy="3354765"/>
          </a:xfrm>
          <a:prstGeom prst="rect">
            <a:avLst/>
          </a:prstGeom>
        </p:spPr>
        <p:txBody>
          <a:bodyPr wrap="square">
            <a:spAutoFit/>
          </a:bodyPr>
          <a:lstStyle/>
          <a:p>
            <a:r>
              <a:rPr lang="en-US" sz="2800" b="1" dirty="0">
                <a:latin typeface="Arial Black" panose="020B0A04020102020204" pitchFamily="34" charset="0"/>
              </a:rPr>
              <a:t>Kinetic Theory</a:t>
            </a:r>
          </a:p>
          <a:p>
            <a:endParaRPr lang="en-US" sz="2800" b="1" dirty="0">
              <a:latin typeface="Arial Black" panose="020B0A04020102020204" pitchFamily="34" charset="0"/>
            </a:endParaRPr>
          </a:p>
          <a:p>
            <a:r>
              <a:rPr lang="en-US" sz="2800" b="1" dirty="0">
                <a:latin typeface="Arial" panose="020B0604020202020204" pitchFamily="34" charset="0"/>
                <a:cs typeface="Arial" panose="020B0604020202020204" pitchFamily="34" charset="0"/>
              </a:rPr>
              <a:t>3 basic assumptions</a:t>
            </a:r>
          </a:p>
          <a:p>
            <a:pPr marL="45720"/>
            <a:endParaRPr lang="en-US" sz="2400" dirty="0">
              <a:latin typeface="Arial Black" panose="020B0A04020102020204" pitchFamily="34" charset="0"/>
            </a:endParaRPr>
          </a:p>
          <a:p>
            <a:pPr marL="342900" indent="-342900">
              <a:buFont typeface="+mj-lt"/>
              <a:buAutoNum type="arabicPeriod"/>
            </a:pPr>
            <a:r>
              <a:rPr lang="en-US" sz="2000" dirty="0">
                <a:latin typeface="Arial" panose="020B0604020202020204" pitchFamily="34" charset="0"/>
                <a:cs typeface="Arial" panose="020B0604020202020204" pitchFamily="34" charset="0"/>
              </a:rPr>
              <a:t>Gases are composed of extremely </a:t>
            </a:r>
            <a:r>
              <a:rPr lang="en-US" sz="2000" dirty="0">
                <a:latin typeface="Arial" panose="020B0604020202020204" pitchFamily="34" charset="0"/>
                <a:cs typeface="Arial" panose="020B0604020202020204" pitchFamily="34" charset="0"/>
              </a:rPr>
              <a:t>small particles called </a:t>
            </a:r>
            <a:r>
              <a:rPr lang="en-US" sz="2000" dirty="0">
                <a:latin typeface="Arial" panose="020B0604020202020204" pitchFamily="34" charset="0"/>
                <a:cs typeface="Arial" panose="020B0604020202020204" pitchFamily="34" charset="0"/>
              </a:rPr>
              <a:t>molecules</a:t>
            </a:r>
            <a:r>
              <a:rPr 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en-US" sz="2000" dirty="0">
                <a:latin typeface="Arial" panose="020B0604020202020204" pitchFamily="34" charset="0"/>
                <a:cs typeface="Arial" panose="020B0604020202020204" pitchFamily="34" charset="0"/>
              </a:rPr>
              <a:t>Gas </a:t>
            </a:r>
            <a:r>
              <a:rPr lang="en-US" sz="2000" dirty="0">
                <a:latin typeface="Arial" panose="020B0604020202020204" pitchFamily="34" charset="0"/>
                <a:cs typeface="Arial" panose="020B0604020202020204" pitchFamily="34" charset="0"/>
              </a:rPr>
              <a:t>molecules move continuously.</a:t>
            </a:r>
          </a:p>
          <a:p>
            <a:pPr marL="342900" indent="-342900">
              <a:buFont typeface="+mj-lt"/>
              <a:buAutoNum type="arabicPeriod"/>
            </a:pP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en-US" sz="2000" dirty="0">
                <a:latin typeface="Arial" panose="020B0604020202020204" pitchFamily="34" charset="0"/>
                <a:cs typeface="Arial" panose="020B0604020202020204" pitchFamily="34" charset="0"/>
              </a:rPr>
              <a:t>Kinetic </a:t>
            </a:r>
            <a:r>
              <a:rPr lang="en-US" sz="2000" dirty="0">
                <a:latin typeface="Arial" panose="020B0604020202020204" pitchFamily="34" charset="0"/>
                <a:cs typeface="Arial" panose="020B0604020202020204" pitchFamily="34" charset="0"/>
              </a:rPr>
              <a:t>Energy (stored up </a:t>
            </a:r>
            <a:r>
              <a:rPr lang="en-US" sz="2000" dirty="0">
                <a:latin typeface="Arial" panose="020B0604020202020204" pitchFamily="34" charset="0"/>
                <a:cs typeface="Arial" panose="020B0604020202020204" pitchFamily="34" charset="0"/>
              </a:rPr>
              <a:t>energy) depends on temperature</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0" name="Rectangle 9"/>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27898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fade">
                                      <p:cBhvr>
                                        <p:cTn id="2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5"/>
          <a:stretch>
            <a:fillRect/>
          </a:stretch>
        </p:blipFill>
        <p:spPr>
          <a:xfrm>
            <a:off x="8179" y="5916361"/>
            <a:ext cx="12193057" cy="969348"/>
          </a:xfrm>
          <a:prstGeom prst="rect">
            <a:avLst/>
          </a:prstGeom>
        </p:spPr>
      </p:pic>
      <p:pic>
        <p:nvPicPr>
          <p:cNvPr id="3" name="Picture 2"/>
          <p:cNvPicPr>
            <a:picLocks noChangeAspect="1"/>
          </p:cNvPicPr>
          <p:nvPr/>
        </p:nvPicPr>
        <p:blipFill>
          <a:blip r:embed="rId6"/>
          <a:stretch>
            <a:fillRect/>
          </a:stretch>
        </p:blipFill>
        <p:spPr>
          <a:xfrm>
            <a:off x="-17524" y="5638952"/>
            <a:ext cx="12209524" cy="1219048"/>
          </a:xfrm>
          <a:prstGeom prst="rect">
            <a:avLst/>
          </a:prstGeom>
        </p:spPr>
      </p:pic>
      <p:pic>
        <p:nvPicPr>
          <p:cNvPr id="7" name="screencas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2362200" y="1419439"/>
            <a:ext cx="7062354" cy="4845471"/>
          </a:xfrm>
          <a:prstGeom prst="rect">
            <a:avLst/>
          </a:prstGeom>
        </p:spPr>
      </p:pic>
    </p:spTree>
    <p:extLst>
      <p:ext uri="{BB962C8B-B14F-4D97-AF65-F5344CB8AC3E}">
        <p14:creationId xmlns:p14="http://schemas.microsoft.com/office/powerpoint/2010/main" val="348998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7" name="Rectangle 6"/>
          <p:cNvSpPr/>
          <p:nvPr/>
        </p:nvSpPr>
        <p:spPr>
          <a:xfrm>
            <a:off x="1097280" y="1853095"/>
            <a:ext cx="7467600" cy="280076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What you need to know to describe a gas  </a:t>
            </a:r>
          </a:p>
          <a:p>
            <a:pPr marL="45720"/>
            <a:endParaRPr lang="en-US" sz="2800" dirty="0">
              <a:latin typeface="Arial Black" panose="020B0A04020102020204" pitchFamily="34" charset="0"/>
            </a:endParaRPr>
          </a:p>
          <a:p>
            <a:pPr marL="914400" lvl="1" indent="-457200">
              <a:buFont typeface="+mj-lt"/>
              <a:buAutoNum type="arabicPeriod"/>
            </a:pPr>
            <a:r>
              <a:rPr lang="en-US" sz="2400" dirty="0">
                <a:latin typeface="Arial" panose="020B0604020202020204" pitchFamily="34" charset="0"/>
                <a:cs typeface="Arial" panose="020B0604020202020204" pitchFamily="34" charset="0"/>
              </a:rPr>
              <a:t>Volume (space occupied)</a:t>
            </a:r>
          </a:p>
          <a:p>
            <a:pPr marL="822960" lvl="1" indent="-457200">
              <a:buFont typeface="+mj-lt"/>
              <a:buAutoNum type="arabicPeriod"/>
            </a:pPr>
            <a:endParaRPr lang="en-US" sz="2400" dirty="0">
              <a:latin typeface="Arial" panose="020B0604020202020204" pitchFamily="34" charset="0"/>
              <a:cs typeface="Arial" panose="020B0604020202020204" pitchFamily="34" charset="0"/>
            </a:endParaRPr>
          </a:p>
          <a:p>
            <a:pPr marL="914400" lvl="1" indent="-457200">
              <a:buFont typeface="+mj-lt"/>
              <a:buAutoNum type="arabicPeriod"/>
            </a:pPr>
            <a:r>
              <a:rPr lang="en-US" sz="2400" dirty="0">
                <a:latin typeface="Arial" panose="020B0604020202020204" pitchFamily="34" charset="0"/>
                <a:cs typeface="Arial" panose="020B0604020202020204" pitchFamily="34" charset="0"/>
              </a:rPr>
              <a:t>Temperature (hot or cold)</a:t>
            </a:r>
          </a:p>
          <a:p>
            <a:pPr marL="914400" lvl="1" indent="-457200">
              <a:buFont typeface="+mj-lt"/>
              <a:buAutoNum type="arabicPeriod"/>
            </a:pPr>
            <a:endParaRPr lang="en-US" sz="2400" dirty="0">
              <a:latin typeface="Arial" panose="020B0604020202020204" pitchFamily="34" charset="0"/>
              <a:cs typeface="Arial" panose="020B0604020202020204" pitchFamily="34" charset="0"/>
            </a:endParaRPr>
          </a:p>
          <a:p>
            <a:pPr marL="914400" lvl="1" indent="-457200">
              <a:buFont typeface="+mj-lt"/>
              <a:buAutoNum type="arabicPeriod"/>
            </a:pPr>
            <a:r>
              <a:rPr lang="en-US" sz="2400" dirty="0">
                <a:latin typeface="Arial" panose="020B0604020202020204" pitchFamily="34" charset="0"/>
                <a:cs typeface="Arial" panose="020B0604020202020204" pitchFamily="34" charset="0"/>
              </a:rPr>
              <a:t>Pressure (force per unit area)</a:t>
            </a:r>
            <a:endParaRPr lang="en-US" sz="2400" dirty="0">
              <a:latin typeface="Arial" panose="020B0604020202020204" pitchFamily="34" charset="0"/>
              <a:cs typeface="Arial" panose="020B0604020202020204" pitchFamily="34" charset="0"/>
            </a:endParaRPr>
          </a:p>
        </p:txBody>
      </p:sp>
      <p:sp>
        <p:nvSpPr>
          <p:cNvPr id="8" name="Rectangle 7"/>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44725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7" name="Content Placeholder 2"/>
          <p:cNvSpPr txBox="1">
            <a:spLocks/>
          </p:cNvSpPr>
          <p:nvPr/>
        </p:nvSpPr>
        <p:spPr>
          <a:xfrm>
            <a:off x="1143000" y="1801737"/>
            <a:ext cx="10287000" cy="4407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Volume: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a:t>
            </a:r>
            <a:r>
              <a:rPr lang="en-US" sz="2400" b="1" dirty="0">
                <a:solidFill>
                  <a:schemeClr val="accent2"/>
                </a:solidFill>
                <a:latin typeface="Arial" panose="020B0604020202020204" pitchFamily="34" charset="0"/>
                <a:cs typeface="Arial" panose="020B0604020202020204" pitchFamily="34" charset="0"/>
              </a:rPr>
              <a:t>volume </a:t>
            </a:r>
            <a:r>
              <a:rPr lang="en-US" sz="2400" dirty="0">
                <a:latin typeface="Arial" panose="020B0604020202020204" pitchFamily="34" charset="0"/>
                <a:cs typeface="Arial" panose="020B0604020202020204" pitchFamily="34" charset="0"/>
              </a:rPr>
              <a:t>(V) of the container equals the volume of the gas</a:t>
            </a:r>
          </a:p>
          <a:p>
            <a:pPr lvl="1"/>
            <a:r>
              <a:rPr lang="en-US" sz="2000" dirty="0">
                <a:latin typeface="Arial" panose="020B0604020202020204" pitchFamily="34" charset="0"/>
                <a:cs typeface="Arial" panose="020B0604020202020204" pitchFamily="34" charset="0"/>
              </a:rPr>
              <a:t>Labeled </a:t>
            </a:r>
            <a:r>
              <a:rPr lang="en-US" sz="2000" i="1" dirty="0">
                <a:solidFill>
                  <a:schemeClr val="accent2"/>
                </a:solidFill>
                <a:latin typeface="Arial" panose="020B0604020202020204" pitchFamily="34" charset="0"/>
                <a:cs typeface="Arial" panose="020B0604020202020204" pitchFamily="34" charset="0"/>
              </a:rPr>
              <a:t>V</a:t>
            </a:r>
            <a:endParaRPr lang="en-US" sz="2000" dirty="0">
              <a:solidFill>
                <a:schemeClr val="accent2"/>
              </a:solidFill>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Measured in ft</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(cubic feet) or 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(cubic meters) </a:t>
            </a:r>
          </a:p>
          <a:p>
            <a:pPr lvl="1"/>
            <a:endParaRPr lang="en-US" sz="20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Temperature: </a:t>
            </a:r>
            <a:r>
              <a:rPr lang="en-US" sz="2400" dirty="0">
                <a:latin typeface="Arial" panose="020B0604020202020204" pitchFamily="34" charset="0"/>
                <a:cs typeface="Arial" panose="020B0604020202020204" pitchFamily="34" charset="0"/>
              </a:rPr>
              <a:t>The </a:t>
            </a:r>
            <a:r>
              <a:rPr lang="en-US" sz="2400" b="1" dirty="0">
                <a:solidFill>
                  <a:schemeClr val="accent2"/>
                </a:solidFill>
                <a:latin typeface="Arial" panose="020B0604020202020204" pitchFamily="34" charset="0"/>
                <a:cs typeface="Arial" panose="020B0604020202020204" pitchFamily="34" charset="0"/>
              </a:rPr>
              <a:t>temperature</a:t>
            </a:r>
            <a:r>
              <a:rPr lang="en-US" sz="2400" dirty="0">
                <a:latin typeface="Arial" panose="020B0604020202020204" pitchFamily="34" charset="0"/>
                <a:cs typeface="Arial" panose="020B0604020202020204" pitchFamily="34" charset="0"/>
              </a:rPr>
              <a:t> (T) is measured using a gauge or sensor</a:t>
            </a:r>
          </a:p>
          <a:p>
            <a:pPr lvl="1"/>
            <a:r>
              <a:rPr lang="en-US" sz="2000" dirty="0">
                <a:latin typeface="Arial" panose="020B0604020202020204" pitchFamily="34" charset="0"/>
                <a:cs typeface="Arial" panose="020B0604020202020204" pitchFamily="34" charset="0"/>
              </a:rPr>
              <a:t> Labeled </a:t>
            </a:r>
            <a:r>
              <a:rPr lang="en-US" sz="2000" i="1" dirty="0">
                <a:solidFill>
                  <a:srgbClr val="C00000"/>
                </a:solidFill>
                <a:latin typeface="Arial" panose="020B0604020202020204" pitchFamily="34" charset="0"/>
                <a:cs typeface="Arial" panose="020B0604020202020204" pitchFamily="34" charset="0"/>
              </a:rPr>
              <a:t>T</a:t>
            </a:r>
          </a:p>
          <a:p>
            <a:pPr lvl="1"/>
            <a:r>
              <a:rPr lang="en-US" sz="2000" dirty="0">
                <a:latin typeface="Arial" panose="020B0604020202020204" pitchFamily="34" charset="0"/>
                <a:cs typeface="Arial" panose="020B0604020202020204" pitchFamily="34" charset="0"/>
              </a:rPr>
              <a:t>Temperature affects the average speed of the molecules</a:t>
            </a:r>
          </a:p>
          <a:p>
            <a:pPr lvl="1"/>
            <a:r>
              <a:rPr lang="en-US" sz="2000" dirty="0">
                <a:latin typeface="Arial" panose="020B0604020202020204" pitchFamily="34" charset="0"/>
                <a:cs typeface="Arial" panose="020B0604020202020204" pitchFamily="34" charset="0"/>
              </a:rPr>
              <a:t>Higher temperature= faster molecules</a:t>
            </a:r>
          </a:p>
          <a:p>
            <a:pPr marL="0" indent="0">
              <a:buNone/>
            </a:pPr>
            <a:r>
              <a:rPr lang="en-US"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8" name="Rectangle 7"/>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22129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1000"/>
                                        <p:tgtEl>
                                          <p:spTgt spid="7">
                                            <p:txEl>
                                              <p:pRg st="5" end="5"/>
                                            </p:txEl>
                                          </p:spTgt>
                                        </p:tgtEl>
                                      </p:cBhvr>
                                    </p:animEffect>
                                    <p:anim calcmode="lin" valueType="num">
                                      <p:cBhvr>
                                        <p:cTn id="3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1000"/>
                                        <p:tgtEl>
                                          <p:spTgt spid="7">
                                            <p:txEl>
                                              <p:pRg st="6" end="6"/>
                                            </p:txEl>
                                          </p:spTgt>
                                        </p:tgtEl>
                                      </p:cBhvr>
                                    </p:animEffect>
                                    <p:anim calcmode="lin" valueType="num">
                                      <p:cBhvr>
                                        <p:cTn id="3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1000"/>
                                        <p:tgtEl>
                                          <p:spTgt spid="7">
                                            <p:txEl>
                                              <p:pRg st="7" end="7"/>
                                            </p:txEl>
                                          </p:spTgt>
                                        </p:tgtEl>
                                      </p:cBhvr>
                                    </p:animEffect>
                                    <p:anim calcmode="lin" valueType="num">
                                      <p:cBhvr>
                                        <p:cTn id="4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fade">
                                      <p:cBhvr>
                                        <p:cTn id="44" dur="1000"/>
                                        <p:tgtEl>
                                          <p:spTgt spid="7">
                                            <p:txEl>
                                              <p:pRg st="8" end="8"/>
                                            </p:txEl>
                                          </p:spTgt>
                                        </p:tgtEl>
                                      </p:cBhvr>
                                    </p:animEffect>
                                    <p:anim calcmode="lin" valueType="num">
                                      <p:cBhvr>
                                        <p:cTn id="4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5"/>
          <a:stretch>
            <a:fillRect/>
          </a:stretch>
        </p:blipFill>
        <p:spPr>
          <a:xfrm>
            <a:off x="8179" y="5916361"/>
            <a:ext cx="12193057" cy="969348"/>
          </a:xfrm>
          <a:prstGeom prst="rect">
            <a:avLst/>
          </a:prstGeom>
        </p:spPr>
      </p:pic>
      <p:pic>
        <p:nvPicPr>
          <p:cNvPr id="3" name="Picture 2"/>
          <p:cNvPicPr>
            <a:picLocks noChangeAspect="1"/>
          </p:cNvPicPr>
          <p:nvPr/>
        </p:nvPicPr>
        <p:blipFill>
          <a:blip r:embed="rId6"/>
          <a:stretch>
            <a:fillRect/>
          </a:stretch>
        </p:blipFill>
        <p:spPr>
          <a:xfrm>
            <a:off x="-17524" y="5638952"/>
            <a:ext cx="12209524" cy="1219048"/>
          </a:xfrm>
          <a:prstGeom prst="rect">
            <a:avLst/>
          </a:prstGeom>
        </p:spPr>
      </p:pic>
      <p:pic>
        <p:nvPicPr>
          <p:cNvPr id="8" name="Temp Velocit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2362200" y="1392465"/>
            <a:ext cx="7086600" cy="4862107"/>
          </a:xfrm>
          <a:prstGeom prst="rect">
            <a:avLst/>
          </a:prstGeom>
        </p:spPr>
      </p:pic>
      <p:sp>
        <p:nvSpPr>
          <p:cNvPr id="9" name="Rectangle 8"/>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70884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9" name="Rectangle 8"/>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0" name="Rectangle 9"/>
          <p:cNvSpPr/>
          <p:nvPr/>
        </p:nvSpPr>
        <p:spPr>
          <a:xfrm>
            <a:off x="871774" y="1826770"/>
            <a:ext cx="7543800" cy="393954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Measuring Temperature</a:t>
            </a:r>
          </a:p>
          <a:p>
            <a:pPr marL="45720"/>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are different units for measuring temperature</a:t>
            </a:r>
          </a:p>
          <a:p>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Fahrenheit (</a:t>
            </a:r>
            <a:r>
              <a:rPr lang="en-US" sz="2000" baseline="30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F)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Celsius (or Centigrade) (</a:t>
            </a:r>
            <a:r>
              <a:rPr lang="en-US" sz="2000" b="1" baseline="30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C)</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Kelvin (</a:t>
            </a:r>
            <a:r>
              <a:rPr lang="en-US" sz="2000" dirty="0">
                <a:latin typeface="Arial" panose="020B0604020202020204" pitchFamily="34" charset="0"/>
                <a:cs typeface="Arial" panose="020B0604020202020204" pitchFamily="34" charset="0"/>
                <a:sym typeface="Symbol"/>
              </a:rPr>
              <a:t></a:t>
            </a:r>
            <a:r>
              <a:rPr lang="en-US" sz="2000" dirty="0">
                <a:latin typeface="Arial" panose="020B0604020202020204" pitchFamily="34" charset="0"/>
                <a:cs typeface="Arial" panose="020B0604020202020204" pitchFamily="34" charset="0"/>
              </a:rPr>
              <a:t>K)</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Rankine (</a:t>
            </a:r>
            <a:r>
              <a:rPr lang="en-US" sz="2000" dirty="0">
                <a:latin typeface="Arial" panose="020B0604020202020204" pitchFamily="34" charset="0"/>
                <a:cs typeface="Arial" panose="020B0604020202020204" pitchFamily="34" charset="0"/>
                <a:sym typeface="Symbol"/>
              </a:rPr>
              <a:t></a:t>
            </a:r>
            <a:r>
              <a:rPr lang="en-US" sz="2000" dirty="0">
                <a:latin typeface="Arial" panose="020B0604020202020204" pitchFamily="34" charset="0"/>
                <a:cs typeface="Arial" panose="020B0604020202020204" pitchFamily="34" charset="0"/>
              </a:rPr>
              <a:t>R)</a:t>
            </a:r>
          </a:p>
          <a:p>
            <a:pPr marL="640080" lvl="2"/>
            <a:endParaRPr lang="en-US" sz="2000" dirty="0">
              <a:latin typeface="Arial" panose="020B0604020202020204" pitchFamily="34" charset="0"/>
              <a:cs typeface="Arial" panose="020B0604020202020204" pitchFamily="34" charset="0"/>
            </a:endParaRPr>
          </a:p>
          <a:p>
            <a:pPr marL="640080" lvl="2"/>
            <a:endParaRPr lang="en-US" sz="2000" dirty="0">
              <a:latin typeface="Arial" panose="020B0604020202020204" pitchFamily="34" charset="0"/>
              <a:cs typeface="Arial" panose="020B0604020202020204" pitchFamily="34" charset="0"/>
            </a:endParaRPr>
          </a:p>
          <a:p>
            <a:pPr marL="640080" lvl="2"/>
            <a:endParaRPr lang="en-US" sz="2000" dirty="0">
              <a:latin typeface="Arial" panose="020B0604020202020204" pitchFamily="34" charset="0"/>
              <a:cs typeface="Arial" panose="020B0604020202020204" pitchFamily="34" charset="0"/>
            </a:endParaRPr>
          </a:p>
          <a:p>
            <a:pPr marL="640080" lvl="2"/>
            <a:endParaRPr lang="en-US" sz="2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7543800" y="2057400"/>
            <a:ext cx="4045058" cy="3051380"/>
          </a:xfrm>
          <a:prstGeom prst="rect">
            <a:avLst/>
          </a:prstGeom>
        </p:spPr>
      </p:pic>
    </p:spTree>
    <p:extLst>
      <p:ext uri="{BB962C8B-B14F-4D97-AF65-F5344CB8AC3E}">
        <p14:creationId xmlns:p14="http://schemas.microsoft.com/office/powerpoint/2010/main" val="209207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dmpratt\AppData\Local\Temp\XPgrpwise\PPT_TEMP_SECONDARY_v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47752" y="6523418"/>
            <a:ext cx="7766253" cy="261610"/>
          </a:xfrm>
          <a:prstGeom prst="rect">
            <a:avLst/>
          </a:prstGeom>
        </p:spPr>
        <p:txBody>
          <a:bodyPr wrap="square">
            <a:spAutoFit/>
          </a:bodyPr>
          <a:lstStyle/>
          <a:p>
            <a:r>
              <a:rPr lang="en-US" sz="1100" dirty="0"/>
              <a:t>Photo by JD Hancock:  http://photos.jdhancock.com/photo/2013-06-04-212438-the-lonely-vacuum-of-space.html</a:t>
            </a:r>
            <a:endParaRPr lang="en-US" sz="1100" dirty="0"/>
          </a:p>
        </p:txBody>
      </p:sp>
      <p:pic>
        <p:nvPicPr>
          <p:cNvPr id="2" name="Picture 1"/>
          <p:cNvPicPr>
            <a:picLocks noChangeAspect="1"/>
          </p:cNvPicPr>
          <p:nvPr/>
        </p:nvPicPr>
        <p:blipFill>
          <a:blip r:embed="rId3"/>
          <a:stretch>
            <a:fillRect/>
          </a:stretch>
        </p:blipFill>
        <p:spPr>
          <a:xfrm>
            <a:off x="8179" y="5916361"/>
            <a:ext cx="12193057" cy="969348"/>
          </a:xfrm>
          <a:prstGeom prst="rect">
            <a:avLst/>
          </a:prstGeom>
        </p:spPr>
      </p:pic>
      <p:pic>
        <p:nvPicPr>
          <p:cNvPr id="3" name="Picture 2"/>
          <p:cNvPicPr>
            <a:picLocks noChangeAspect="1"/>
          </p:cNvPicPr>
          <p:nvPr/>
        </p:nvPicPr>
        <p:blipFill>
          <a:blip r:embed="rId4"/>
          <a:stretch>
            <a:fillRect/>
          </a:stretch>
        </p:blipFill>
        <p:spPr>
          <a:xfrm>
            <a:off x="-17524" y="5638952"/>
            <a:ext cx="12209524" cy="1219048"/>
          </a:xfrm>
          <a:prstGeom prst="rect">
            <a:avLst/>
          </a:prstGeom>
        </p:spPr>
      </p:pic>
      <p:sp>
        <p:nvSpPr>
          <p:cNvPr id="9" name="Rectangle 8"/>
          <p:cNvSpPr/>
          <p:nvPr/>
        </p:nvSpPr>
        <p:spPr>
          <a:xfrm>
            <a:off x="3657600" y="246669"/>
            <a:ext cx="4876800" cy="954107"/>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Lesson </a:t>
            </a: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2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Arial Black" panose="020B0A04020102020204" pitchFamily="34" charset="0"/>
              </a:rPr>
              <a:t>Vacuum Basics</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Rectangle 11"/>
          <p:cNvSpPr/>
          <p:nvPr/>
        </p:nvSpPr>
        <p:spPr>
          <a:xfrm>
            <a:off x="932005" y="1801737"/>
            <a:ext cx="8382000" cy="3539430"/>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Measuring Pressure</a:t>
            </a:r>
          </a:p>
          <a:p>
            <a:pPr marL="45720"/>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Pressure (P) measures the amount of Force (F) over Area (A)</a:t>
            </a:r>
          </a:p>
          <a:p>
            <a:pPr algn="ctr"/>
            <a:endParaRPr lang="en-US" sz="2000"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P </a:t>
            </a:r>
            <a:r>
              <a:rPr lang="en-US" sz="3600" b="1" dirty="0">
                <a:latin typeface="Arial" panose="020B0604020202020204" pitchFamily="34" charset="0"/>
                <a:cs typeface="Arial" panose="020B0604020202020204" pitchFamily="34" charset="0"/>
              </a:rPr>
              <a:t>= F/A</a:t>
            </a:r>
            <a:endParaRPr lang="en-US" sz="3600" b="1" dirty="0">
              <a:latin typeface="Arial" panose="020B0604020202020204" pitchFamily="34" charset="0"/>
              <a:cs typeface="Arial" panose="020B0604020202020204" pitchFamily="34" charset="0"/>
            </a:endParaRPr>
          </a:p>
          <a:p>
            <a:pPr marL="640080" lvl="2"/>
            <a:endParaRPr lang="en-US" sz="2000" dirty="0">
              <a:latin typeface="Arial" panose="020B0604020202020204" pitchFamily="34" charset="0"/>
              <a:cs typeface="Arial" panose="020B0604020202020204" pitchFamily="34" charset="0"/>
            </a:endParaRPr>
          </a:p>
          <a:p>
            <a:pPr marL="640080" lvl="2"/>
            <a:endParaRPr lang="en-US" sz="2000" dirty="0">
              <a:latin typeface="Arial" panose="020B0604020202020204" pitchFamily="34" charset="0"/>
              <a:cs typeface="Arial" panose="020B0604020202020204" pitchFamily="34" charset="0"/>
            </a:endParaRPr>
          </a:p>
          <a:p>
            <a:pPr marL="640080" lvl="2"/>
            <a:r>
              <a:rPr lang="en-US" sz="2000" dirty="0">
                <a:latin typeface="Arial" panose="020B0604020202020204" pitchFamily="34" charset="0"/>
                <a:cs typeface="Arial" panose="020B0604020202020204" pitchFamily="34" charset="0"/>
              </a:rPr>
              <a:t>Sometimes referred to as Pounds per Square Inch (PSI)</a:t>
            </a:r>
          </a:p>
          <a:p>
            <a:pPr marL="640080" lvl="2"/>
            <a:endParaRPr lang="en-US" sz="2000" dirty="0">
              <a:latin typeface="Arial" panose="020B0604020202020204" pitchFamily="34" charset="0"/>
              <a:cs typeface="Arial" panose="020B0604020202020204" pitchFamily="34" charset="0"/>
            </a:endParaRPr>
          </a:p>
          <a:p>
            <a:pPr marL="640080" lvl="2"/>
            <a:r>
              <a:rPr lang="en-US" sz="2000" dirty="0">
                <a:latin typeface="Arial" panose="020B0604020202020204" pitchFamily="34" charset="0"/>
                <a:cs typeface="Arial" panose="020B0604020202020204" pitchFamily="34" charset="0"/>
              </a:rPr>
              <a:t>But that is only the beginning….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85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7" end="7"/>
                                            </p:txEl>
                                          </p:spTgt>
                                        </p:tgtEl>
                                        <p:attrNameLst>
                                          <p:attrName>style.visibility</p:attrName>
                                        </p:attrNameLst>
                                      </p:cBhvr>
                                      <p:to>
                                        <p:strVal val="visible"/>
                                      </p:to>
                                    </p:set>
                                    <p:animEffect transition="in" filter="fade">
                                      <p:cBhvr>
                                        <p:cTn id="12" dur="500"/>
                                        <p:tgtEl>
                                          <p:spTgt spid="12">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9" end="9"/>
                                            </p:txEl>
                                          </p:spTgt>
                                        </p:tgtEl>
                                        <p:attrNameLst>
                                          <p:attrName>style.visibility</p:attrName>
                                        </p:attrNameLst>
                                      </p:cBhvr>
                                      <p:to>
                                        <p:strVal val="visible"/>
                                      </p:to>
                                    </p:set>
                                    <p:animEffect transition="in" filter="fade">
                                      <p:cBhvr>
                                        <p:cTn id="15"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18018</TotalTime>
  <Words>694</Words>
  <Application>Microsoft Office PowerPoint</Application>
  <PresentationFormat>Widescreen</PresentationFormat>
  <Paragraphs>176</Paragraphs>
  <Slides>16</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MS Mincho</vt:lpstr>
      <vt:lpstr>Arial</vt:lpstr>
      <vt:lpstr>Arial Black</vt:lpstr>
      <vt:lpstr>Calibri</vt:lpstr>
      <vt:lpstr>Cambria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 North Central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Captain</cp:lastModifiedBy>
  <cp:revision>96</cp:revision>
  <dcterms:created xsi:type="dcterms:W3CDTF">2014-06-17T17:40:19Z</dcterms:created>
  <dcterms:modified xsi:type="dcterms:W3CDTF">2015-07-12T20:07:54Z</dcterms:modified>
</cp:coreProperties>
</file>